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handoutMasterIdLst>
    <p:handoutMasterId r:id="rId24"/>
  </p:handoutMasterIdLst>
  <p:sldIdLst>
    <p:sldId id="337" r:id="rId3"/>
    <p:sldId id="314" r:id="rId4"/>
    <p:sldId id="316" r:id="rId5"/>
    <p:sldId id="320" r:id="rId6"/>
    <p:sldId id="305" r:id="rId7"/>
    <p:sldId id="339" r:id="rId8"/>
    <p:sldId id="288" r:id="rId9"/>
    <p:sldId id="347" r:id="rId10"/>
    <p:sldId id="321" r:id="rId11"/>
    <p:sldId id="324" r:id="rId12"/>
    <p:sldId id="327" r:id="rId13"/>
    <p:sldId id="325" r:id="rId14"/>
    <p:sldId id="333" r:id="rId15"/>
    <p:sldId id="335" r:id="rId16"/>
    <p:sldId id="346" r:id="rId17"/>
    <p:sldId id="265" r:id="rId18"/>
    <p:sldId id="266" r:id="rId19"/>
    <p:sldId id="299" r:id="rId20"/>
    <p:sldId id="300" r:id="rId21"/>
    <p:sldId id="345" r:id="rId22"/>
  </p:sldIdLst>
  <p:sldSz cx="9144000" cy="6858000" type="screen4x3"/>
  <p:notesSz cx="6770688" cy="9902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48"/>
    <a:srgbClr val="9933FF"/>
    <a:srgbClr val="CC66FF"/>
    <a:srgbClr val="CCECFF"/>
    <a:srgbClr val="00CC66"/>
    <a:srgbClr val="CC00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>
        <p:scale>
          <a:sx n="63" d="100"/>
          <a:sy n="63" d="100"/>
        </p:scale>
        <p:origin x="-156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792979002624666E-2"/>
          <c:y val="0"/>
          <c:w val="0.91820702099737528"/>
          <c:h val="0.420983759842520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КПП-1 жас </c:v>
                </c:pt>
                <c:pt idx="1">
                  <c:v>ККП-6 жас</c:v>
                </c:pt>
                <c:pt idx="2">
                  <c:v>АКДС+Хиб-3 (4 ай)</c:v>
                </c:pt>
                <c:pt idx="3">
                  <c:v>ОПВ-1 жас</c:v>
                </c:pt>
                <c:pt idx="4">
                  <c:v>ПНЕВМО-2,3,1 жас</c:v>
                </c:pt>
                <c:pt idx="5">
                  <c:v>Бустрикс (АБКДС) - 6 жас</c:v>
                </c:pt>
                <c:pt idx="6">
                  <c:v>АДС-М -16 жас</c:v>
                </c:pt>
                <c:pt idx="7">
                  <c:v>АДС-М -ересектер</c:v>
                </c:pt>
                <c:pt idx="8">
                  <c:v>R-манту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0.53200000000000003</c:v>
                </c:pt>
                <c:pt idx="1">
                  <c:v>0.60800000000000065</c:v>
                </c:pt>
                <c:pt idx="2">
                  <c:v>0.51</c:v>
                </c:pt>
                <c:pt idx="3" formatCode="0%">
                  <c:v>0.51600000000000001</c:v>
                </c:pt>
                <c:pt idx="4">
                  <c:v>0.54</c:v>
                </c:pt>
                <c:pt idx="5">
                  <c:v>0.59600000000000064</c:v>
                </c:pt>
                <c:pt idx="6">
                  <c:v>0.85000000000000064</c:v>
                </c:pt>
                <c:pt idx="7" formatCode="0%">
                  <c:v>0.76600000000000545</c:v>
                </c:pt>
                <c:pt idx="8">
                  <c:v>0.95000000000000062</c:v>
                </c:pt>
              </c:numCache>
            </c:numRef>
          </c:val>
        </c:ser>
        <c:axId val="102009088"/>
        <c:axId val="75366400"/>
      </c:barChart>
      <c:catAx>
        <c:axId val="102009088"/>
        <c:scaling>
          <c:orientation val="minMax"/>
        </c:scaling>
        <c:axPos val="b"/>
        <c:tickLblPos val="nextTo"/>
        <c:crossAx val="75366400"/>
        <c:crosses val="autoZero"/>
        <c:auto val="1"/>
        <c:lblAlgn val="ctr"/>
        <c:lblOffset val="100"/>
      </c:catAx>
      <c:valAx>
        <c:axId val="75366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0%" sourceLinked="1"/>
        <c:tickLblPos val="none"/>
        <c:crossAx val="10200908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9FF22-4655-4F32-92B9-9D2426320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66A72-CC29-41F5-A079-EE720AD0950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kk-KZ" dirty="0" smtClean="0">
              <a:latin typeface="Times New Roman" pitchFamily="18" charset="0"/>
              <a:cs typeface="Times New Roman" pitchFamily="18" charset="0"/>
            </a:rPr>
            <a:t>                Емхана қабылдау айналымы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C6D73E-A550-406E-AB5E-2562A1E0E09F}" type="parTrans" cxnId="{E92C1C00-EB4B-4952-BB29-6BBD0D501A95}">
      <dgm:prSet/>
      <dgm:spPr/>
      <dgm:t>
        <a:bodyPr/>
        <a:lstStyle/>
        <a:p>
          <a:endParaRPr lang="ru-RU"/>
        </a:p>
      </dgm:t>
    </dgm:pt>
    <dgm:pt modelId="{4987A68B-2963-4B51-BCA9-FC4ED61CDC6B}" type="sibTrans" cxnId="{E92C1C00-EB4B-4952-BB29-6BBD0D501A95}">
      <dgm:prSet/>
      <dgm:spPr/>
      <dgm:t>
        <a:bodyPr/>
        <a:lstStyle/>
        <a:p>
          <a:endParaRPr lang="ru-RU"/>
        </a:p>
      </dgm:t>
    </dgm:pt>
    <dgm:pt modelId="{17C92BDF-7EA1-4C0D-B234-6FBFBE3DA527}" type="pres">
      <dgm:prSet presAssocID="{6359FF22-4655-4F32-92B9-9D2426320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4597B-D34C-4FB5-9A74-7DAA1030E5BA}" type="pres">
      <dgm:prSet presAssocID="{92166A72-CC29-41F5-A079-EE720AD095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9D819-3F34-449C-884F-AF93245E34CC}" type="presOf" srcId="{6359FF22-4655-4F32-92B9-9D2426320864}" destId="{17C92BDF-7EA1-4C0D-B234-6FBFBE3DA527}" srcOrd="0" destOrd="0" presId="urn:microsoft.com/office/officeart/2005/8/layout/vList2"/>
    <dgm:cxn modelId="{E92C1C00-EB4B-4952-BB29-6BBD0D501A95}" srcId="{6359FF22-4655-4F32-92B9-9D2426320864}" destId="{92166A72-CC29-41F5-A079-EE720AD0950D}" srcOrd="0" destOrd="0" parTransId="{EEC6D73E-A550-406E-AB5E-2562A1E0E09F}" sibTransId="{4987A68B-2963-4B51-BCA9-FC4ED61CDC6B}"/>
    <dgm:cxn modelId="{47A3C122-5FA5-4C39-8E81-54428F285EE2}" type="presOf" srcId="{92166A72-CC29-41F5-A079-EE720AD0950D}" destId="{8CB4597B-D34C-4FB5-9A74-7DAA1030E5BA}" srcOrd="0" destOrd="0" presId="urn:microsoft.com/office/officeart/2005/8/layout/vList2"/>
    <dgm:cxn modelId="{6CA71A3C-B429-4C87-BEB5-B56ECB31BC3D}" type="presParOf" srcId="{17C92BDF-7EA1-4C0D-B234-6FBFBE3DA527}" destId="{8CB4597B-D34C-4FB5-9A74-7DAA1030E5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52AA8-79CB-4B67-98B2-7BB88EC844F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0C1012-772C-44A5-94D8-34FAECF9BF0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kk-KZ" sz="2000" dirty="0" smtClean="0"/>
            <a:t>Емханада 01.01.2015ж </a:t>
          </a:r>
          <a:r>
            <a:rPr lang="en-US" sz="2000" dirty="0" smtClean="0"/>
            <a:t>CALL-</a:t>
          </a:r>
          <a:r>
            <a:rPr lang="kk-KZ" sz="2000" dirty="0" smtClean="0"/>
            <a:t>орталық ашылды. 4-білімдерін жетілдірген маман операторлар жумыс  жасайды. Жұмыс 08.00-20.00 . Емхана </a:t>
          </a:r>
          <a:r>
            <a:rPr lang="en-US" sz="2000" dirty="0" smtClean="0"/>
            <a:t>CALL-</a:t>
          </a:r>
          <a:r>
            <a:rPr lang="kk-KZ" sz="2000" dirty="0" smtClean="0"/>
            <a:t>орталығының қабылдау кезегімен жұмысы нақты жолға қойылып,кезексіз емхана бағытымен жұмыс жүргізілуде.</a:t>
          </a:r>
        </a:p>
        <a:p>
          <a:pPr rtl="0"/>
          <a:r>
            <a:rPr lang="kk-KZ" sz="2000" dirty="0" smtClean="0"/>
            <a:t>Барлық қабатта бейнебақылаумен (</a:t>
          </a:r>
          <a:r>
            <a:rPr lang="ru-RU" sz="2000" dirty="0" smtClean="0"/>
            <a:t>28 дана</a:t>
          </a:r>
          <a:r>
            <a:rPr lang="kk-KZ" sz="2000" dirty="0" smtClean="0"/>
            <a:t>), заманға сай жиһаздармен, теледидармен, мұздатқыштармен, барлық кабинеттер ғаламтормен толықтай қамтамасыз етілген. </a:t>
          </a:r>
          <a:endParaRPr lang="ru-RU" sz="2000" dirty="0"/>
        </a:p>
      </dgm:t>
    </dgm:pt>
    <dgm:pt modelId="{E68950F1-E729-443F-AF26-7562901B9A74}" type="parTrans" cxnId="{F95F042D-0092-428A-940A-490E6F888A3E}">
      <dgm:prSet/>
      <dgm:spPr/>
      <dgm:t>
        <a:bodyPr/>
        <a:lstStyle/>
        <a:p>
          <a:endParaRPr lang="ru-RU"/>
        </a:p>
      </dgm:t>
    </dgm:pt>
    <dgm:pt modelId="{5DEC605D-A8E5-4E23-B9BF-F9B8CAC38932}" type="sibTrans" cxnId="{F95F042D-0092-428A-940A-490E6F888A3E}">
      <dgm:prSet/>
      <dgm:spPr/>
      <dgm:t>
        <a:bodyPr/>
        <a:lstStyle/>
        <a:p>
          <a:endParaRPr lang="ru-RU"/>
        </a:p>
      </dgm:t>
    </dgm:pt>
    <dgm:pt modelId="{670EAB63-0A23-4C4C-8843-BEB7479A3535}" type="pres">
      <dgm:prSet presAssocID="{94452AA8-79CB-4B67-98B2-7BB88EC844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38A6C-E746-4F70-89FB-88F65DCA38FB}" type="pres">
      <dgm:prSet presAssocID="{C70C1012-772C-44A5-94D8-34FAECF9BF0D}" presName="parentText" presStyleLbl="node1" presStyleIdx="0" presStyleCnt="1" custAng="0" custScaleY="93468" custLinFactNeighborX="2030" custLinFactNeighborY="-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F920C-B471-4A5D-8406-268D1E8FE37E}" type="presOf" srcId="{C70C1012-772C-44A5-94D8-34FAECF9BF0D}" destId="{B5038A6C-E746-4F70-89FB-88F65DCA38FB}" srcOrd="0" destOrd="0" presId="urn:microsoft.com/office/officeart/2005/8/layout/vList2"/>
    <dgm:cxn modelId="{ABFCA2C6-FCCB-4FC5-AE88-7CF1065B2402}" type="presOf" srcId="{94452AA8-79CB-4B67-98B2-7BB88EC844FB}" destId="{670EAB63-0A23-4C4C-8843-BEB7479A3535}" srcOrd="0" destOrd="0" presId="urn:microsoft.com/office/officeart/2005/8/layout/vList2"/>
    <dgm:cxn modelId="{F95F042D-0092-428A-940A-490E6F888A3E}" srcId="{94452AA8-79CB-4B67-98B2-7BB88EC844FB}" destId="{C70C1012-772C-44A5-94D8-34FAECF9BF0D}" srcOrd="0" destOrd="0" parTransId="{E68950F1-E729-443F-AF26-7562901B9A74}" sibTransId="{5DEC605D-A8E5-4E23-B9BF-F9B8CAC38932}"/>
    <dgm:cxn modelId="{6EB8FEB0-B699-4B36-96C2-2E9CB2551911}" type="presParOf" srcId="{670EAB63-0A23-4C4C-8843-BEB7479A3535}" destId="{B5038A6C-E746-4F70-89FB-88F65DCA38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1EB84-FE4A-4D72-B3F1-04796414A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ACDC3-94FF-4732-8541-69CDE035965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 rtl="0"/>
          <a:r>
            <a:rPr lang="kk-KZ" sz="1700" dirty="0" smtClean="0"/>
            <a:t>      </a:t>
          </a:r>
        </a:p>
        <a:p>
          <a:pPr algn="ctr" rtl="0"/>
          <a:r>
            <a:rPr lang="kk-K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Жүктілік бойынша есеп:</a:t>
          </a:r>
          <a:br>
            <a:rPr lang="kk-K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B7F58-CA3F-42D5-B6EB-FD3C72210683}" type="parTrans" cxnId="{84177B90-13D8-4116-BBC6-0CA74CF30132}">
      <dgm:prSet/>
      <dgm:spPr/>
      <dgm:t>
        <a:bodyPr/>
        <a:lstStyle/>
        <a:p>
          <a:endParaRPr lang="ru-RU"/>
        </a:p>
      </dgm:t>
    </dgm:pt>
    <dgm:pt modelId="{524389CF-B71E-4983-8FBA-B5DB34DF9D85}" type="sibTrans" cxnId="{84177B90-13D8-4116-BBC6-0CA74CF30132}">
      <dgm:prSet/>
      <dgm:spPr/>
      <dgm:t>
        <a:bodyPr/>
        <a:lstStyle/>
        <a:p>
          <a:endParaRPr lang="ru-RU"/>
        </a:p>
      </dgm:t>
    </dgm:pt>
    <dgm:pt modelId="{652012C4-08A7-405C-BF4D-114CDF1FA5F7}" type="pres">
      <dgm:prSet presAssocID="{2DF1EB84-FE4A-4D72-B3F1-04796414A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4CC62-DC3B-411B-9E94-7ECEB646CF30}" type="pres">
      <dgm:prSet presAssocID="{003ACDC3-94FF-4732-8541-69CDE03596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FD03F3-96EC-43FE-B58B-9721D15B3723}" type="presOf" srcId="{2DF1EB84-FE4A-4D72-B3F1-04796414A634}" destId="{652012C4-08A7-405C-BF4D-114CDF1FA5F7}" srcOrd="0" destOrd="0" presId="urn:microsoft.com/office/officeart/2005/8/layout/vList2"/>
    <dgm:cxn modelId="{84177B90-13D8-4116-BBC6-0CA74CF30132}" srcId="{2DF1EB84-FE4A-4D72-B3F1-04796414A634}" destId="{003ACDC3-94FF-4732-8541-69CDE0359654}" srcOrd="0" destOrd="0" parTransId="{3E5B7F58-CA3F-42D5-B6EB-FD3C72210683}" sibTransId="{524389CF-B71E-4983-8FBA-B5DB34DF9D85}"/>
    <dgm:cxn modelId="{F80300B6-39BF-4E18-BE5A-9A0431E43C88}" type="presOf" srcId="{003ACDC3-94FF-4732-8541-69CDE0359654}" destId="{1FA4CC62-DC3B-411B-9E94-7ECEB646CF30}" srcOrd="0" destOrd="0" presId="urn:microsoft.com/office/officeart/2005/8/layout/vList2"/>
    <dgm:cxn modelId="{57E184C0-FB4C-4144-986B-DA367F9829D7}" type="presParOf" srcId="{652012C4-08A7-405C-BF4D-114CDF1FA5F7}" destId="{1FA4CC62-DC3B-411B-9E94-7ECEB646CF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F3584-1984-4F67-B7D4-1A631ADFEC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B75BD-D867-4367-BA51-89EC4B4BDC68}">
      <dgm:prSet custT="1"/>
      <dgm:spPr/>
      <dgm:t>
        <a:bodyPr/>
        <a:lstStyle/>
        <a:p>
          <a:pPr rtl="0"/>
          <a:r>
            <a:rPr lang="kk-KZ" sz="1800" dirty="0" smtClean="0">
              <a:solidFill>
                <a:schemeClr val="bg1"/>
              </a:solidFill>
            </a:rPr>
            <a:t>Тууға қабілетті әйелдер саны—10 381</a:t>
          </a:r>
          <a:endParaRPr lang="en-US" sz="1800" dirty="0">
            <a:solidFill>
              <a:schemeClr val="bg1"/>
            </a:solidFill>
          </a:endParaRPr>
        </a:p>
      </dgm:t>
    </dgm:pt>
    <dgm:pt modelId="{00AA78A0-8AA5-4DF5-AF57-E63AD4595378}" type="parTrans" cxnId="{B35CC102-4B11-4544-903F-9B3EB6E5ED39}">
      <dgm:prSet/>
      <dgm:spPr/>
      <dgm:t>
        <a:bodyPr/>
        <a:lstStyle/>
        <a:p>
          <a:endParaRPr lang="ru-RU"/>
        </a:p>
      </dgm:t>
    </dgm:pt>
    <dgm:pt modelId="{2835C8B1-E1AC-4EA0-BF2A-45FEEF19DA73}" type="sibTrans" cxnId="{B35CC102-4B11-4544-903F-9B3EB6E5ED39}">
      <dgm:prSet/>
      <dgm:spPr/>
      <dgm:t>
        <a:bodyPr/>
        <a:lstStyle/>
        <a:p>
          <a:endParaRPr lang="ru-RU"/>
        </a:p>
      </dgm:t>
    </dgm:pt>
    <dgm:pt modelId="{1A66B7D9-6AA9-4EE3-96E6-5D748AF6F018}">
      <dgm:prSet custT="1"/>
      <dgm:spPr/>
      <dgm:t>
        <a:bodyPr/>
        <a:lstStyle/>
        <a:p>
          <a:pPr rtl="0"/>
          <a:r>
            <a:rPr lang="ru-RU" sz="1600" dirty="0" smtClean="0"/>
            <a:t>12 </a:t>
          </a:r>
          <a:r>
            <a:rPr lang="ru-RU" sz="1600" dirty="0" err="1" smtClean="0"/>
            <a:t>аптаға дейінгі</a:t>
          </a:r>
          <a:r>
            <a:rPr lang="ru-RU" sz="1600" dirty="0" smtClean="0"/>
            <a:t> </a:t>
          </a:r>
          <a:r>
            <a:rPr lang="ru-RU" sz="1600" dirty="0" err="1" smtClean="0"/>
            <a:t>жүктілікпен есепке</a:t>
          </a:r>
          <a:r>
            <a:rPr lang="ru-RU" sz="1600" dirty="0" smtClean="0"/>
            <a:t> </a:t>
          </a:r>
          <a:r>
            <a:rPr lang="ru-RU" sz="1600" dirty="0" err="1" smtClean="0"/>
            <a:t>алынған</a:t>
          </a:r>
          <a:r>
            <a:rPr lang="ru-RU" sz="1600" dirty="0" smtClean="0"/>
            <a:t>– 916 </a:t>
          </a:r>
          <a:endParaRPr lang="ru-RU" sz="1600" dirty="0"/>
        </a:p>
      </dgm:t>
    </dgm:pt>
    <dgm:pt modelId="{2FFC7A0E-899F-4712-BDAC-A70D96627A13}" type="parTrans" cxnId="{93B37818-9E03-45CC-9D10-30C044134E01}">
      <dgm:prSet/>
      <dgm:spPr/>
      <dgm:t>
        <a:bodyPr/>
        <a:lstStyle/>
        <a:p>
          <a:endParaRPr lang="ru-RU"/>
        </a:p>
      </dgm:t>
    </dgm:pt>
    <dgm:pt modelId="{E47D5F6D-0E5C-495C-9F74-AB3AEC2E1BAC}" type="sibTrans" cxnId="{93B37818-9E03-45CC-9D10-30C044134E01}">
      <dgm:prSet/>
      <dgm:spPr/>
      <dgm:t>
        <a:bodyPr/>
        <a:lstStyle/>
        <a:p>
          <a:endParaRPr lang="ru-RU"/>
        </a:p>
      </dgm:t>
    </dgm:pt>
    <dgm:pt modelId="{9D9FC388-C60E-418F-938E-E415302438F3}">
      <dgm:prSet custT="1"/>
      <dgm:spPr/>
      <dgm:t>
        <a:bodyPr/>
        <a:lstStyle/>
        <a:p>
          <a:pPr rtl="0"/>
          <a:r>
            <a:rPr lang="kk-KZ" sz="1400" dirty="0" smtClean="0"/>
            <a:t>Босанған – 959 :     Уақытылы босану-820</a:t>
          </a:r>
        </a:p>
        <a:p>
          <a:pPr rtl="0"/>
          <a:r>
            <a:rPr lang="kk-KZ" sz="1400" dirty="0" smtClean="0"/>
            <a:t>                                   Мезгілінен ерте босану-46</a:t>
          </a:r>
        </a:p>
        <a:p>
          <a:pPr rtl="0"/>
          <a:r>
            <a:rPr lang="kk-KZ" sz="1400" dirty="0" smtClean="0"/>
            <a:t>                                    Уйде босану - 2</a:t>
          </a:r>
          <a:endParaRPr lang="ru-RU" sz="1400" dirty="0"/>
        </a:p>
      </dgm:t>
    </dgm:pt>
    <dgm:pt modelId="{63F4D1D6-5A29-4902-A5E4-E64E4D961A67}" type="parTrans" cxnId="{C4CF4A61-408E-4C4B-89A8-AF55A92BA357}">
      <dgm:prSet/>
      <dgm:spPr/>
      <dgm:t>
        <a:bodyPr/>
        <a:lstStyle/>
        <a:p>
          <a:endParaRPr lang="ru-RU"/>
        </a:p>
      </dgm:t>
    </dgm:pt>
    <dgm:pt modelId="{3D51C31C-7B77-446B-B80C-08E90AE67A14}" type="sibTrans" cxnId="{C4CF4A61-408E-4C4B-89A8-AF55A92BA357}">
      <dgm:prSet/>
      <dgm:spPr/>
      <dgm:t>
        <a:bodyPr/>
        <a:lstStyle/>
        <a:p>
          <a:endParaRPr lang="ru-RU"/>
        </a:p>
      </dgm:t>
    </dgm:pt>
    <dgm:pt modelId="{38705301-9E01-4063-8316-9AF129A47B69}">
      <dgm:prSet custT="1"/>
      <dgm:spPr/>
      <dgm:t>
        <a:bodyPr/>
        <a:lstStyle/>
        <a:p>
          <a:pPr rtl="0"/>
          <a:endParaRPr lang="kk-KZ" sz="1600" dirty="0" smtClean="0"/>
        </a:p>
        <a:p>
          <a:pPr rtl="0"/>
          <a:r>
            <a:rPr lang="kk-KZ" sz="1600" dirty="0" smtClean="0"/>
            <a:t>Жүктілікпен есепке алынған </a:t>
          </a:r>
          <a:r>
            <a:rPr lang="en-US" sz="1600" dirty="0" smtClean="0"/>
            <a:t>–</a:t>
          </a:r>
          <a:r>
            <a:rPr lang="kk-KZ" sz="1600" dirty="0" smtClean="0"/>
            <a:t>1052</a:t>
          </a:r>
        </a:p>
        <a:p>
          <a:pPr rtl="0"/>
          <a:r>
            <a:rPr lang="kk-KZ" sz="1600" dirty="0" smtClean="0"/>
            <a:t>Жасөспірім жастағы -33 ,босанған-16, қазіргі таңда есепте тұрған-17 </a:t>
          </a:r>
        </a:p>
        <a:p>
          <a:pPr rtl="0"/>
          <a:endParaRPr lang="kk-KZ" sz="1600" dirty="0" smtClean="0"/>
        </a:p>
        <a:p>
          <a:pPr rtl="0"/>
          <a:endParaRPr lang="en-US" sz="1200" dirty="0"/>
        </a:p>
      </dgm:t>
    </dgm:pt>
    <dgm:pt modelId="{056BF884-C047-4E58-8E73-C2186BA23705}" type="parTrans" cxnId="{E7B1723B-14DA-460D-AA48-EA6865B17F11}">
      <dgm:prSet/>
      <dgm:spPr/>
      <dgm:t>
        <a:bodyPr/>
        <a:lstStyle/>
        <a:p>
          <a:endParaRPr lang="ru-RU"/>
        </a:p>
      </dgm:t>
    </dgm:pt>
    <dgm:pt modelId="{E99E9E30-9E45-4F62-AF46-D5315B24103C}" type="sibTrans" cxnId="{E7B1723B-14DA-460D-AA48-EA6865B17F11}">
      <dgm:prSet/>
      <dgm:spPr/>
      <dgm:t>
        <a:bodyPr/>
        <a:lstStyle/>
        <a:p>
          <a:endParaRPr lang="ru-RU"/>
        </a:p>
      </dgm:t>
    </dgm:pt>
    <dgm:pt modelId="{BFF5C37A-4EDB-4F97-ABAF-92F009338073}">
      <dgm:prSet custT="1"/>
      <dgm:spPr/>
      <dgm:t>
        <a:bodyPr/>
        <a:lstStyle/>
        <a:p>
          <a:pPr rtl="0"/>
          <a:r>
            <a:rPr lang="kk-KZ" sz="1200" dirty="0" smtClean="0"/>
            <a:t> </a:t>
          </a:r>
        </a:p>
        <a:p>
          <a:pPr rtl="0"/>
          <a:r>
            <a:rPr lang="kk-KZ" sz="1400" dirty="0" smtClean="0"/>
            <a:t>Жүктіліктің абсолюттық қарсы көрсетілім- 113</a:t>
          </a:r>
        </a:p>
        <a:p>
          <a:pPr rtl="0"/>
          <a:r>
            <a:rPr lang="kk-KZ" sz="1400" dirty="0" smtClean="0"/>
            <a:t>Қолданылған контрацепция көлемі-98- 86,7</a:t>
          </a:r>
          <a:r>
            <a:rPr lang="ru-RU" sz="1400" dirty="0" smtClean="0"/>
            <a:t>%</a:t>
          </a:r>
          <a:endParaRPr lang="kk-KZ" sz="1400" dirty="0" smtClean="0"/>
        </a:p>
        <a:p>
          <a:pPr rtl="0"/>
          <a:r>
            <a:rPr lang="kk-KZ" sz="1400" dirty="0" smtClean="0"/>
            <a:t>Оның ішінде жүкті болған-0-0</a:t>
          </a:r>
          <a:r>
            <a:rPr lang="ru-RU" sz="1400" dirty="0" smtClean="0"/>
            <a:t>%</a:t>
          </a:r>
          <a:endParaRPr lang="kk-KZ" sz="1400" dirty="0" smtClean="0"/>
        </a:p>
        <a:p>
          <a:pPr rtl="0"/>
          <a:r>
            <a:rPr lang="kk-KZ" sz="1400" dirty="0" smtClean="0"/>
            <a:t>Медициналық көрсеткіш бойынша жүктілікті үзу-35</a:t>
          </a:r>
        </a:p>
        <a:p>
          <a:pPr rtl="0"/>
          <a:r>
            <a:rPr lang="kk-KZ" sz="1400" dirty="0" smtClean="0"/>
            <a:t>Барлық қолданылған контрацепция көлемі—2825</a:t>
          </a:r>
        </a:p>
        <a:p>
          <a:pPr rtl="0"/>
          <a:r>
            <a:rPr lang="kk-KZ" sz="1400" dirty="0" smtClean="0"/>
            <a:t>(спираль-2733таблетка-28)</a:t>
          </a:r>
        </a:p>
        <a:p>
          <a:pPr rtl="0"/>
          <a:endParaRPr lang="ru-RU" sz="1400" dirty="0"/>
        </a:p>
      </dgm:t>
    </dgm:pt>
    <dgm:pt modelId="{E0621B40-4D1A-4BD9-987B-7648C4B557BD}" type="parTrans" cxnId="{A9A0FBA6-9069-436C-B4E9-C33269DCBE3A}">
      <dgm:prSet/>
      <dgm:spPr/>
      <dgm:t>
        <a:bodyPr/>
        <a:lstStyle/>
        <a:p>
          <a:endParaRPr lang="ru-RU"/>
        </a:p>
      </dgm:t>
    </dgm:pt>
    <dgm:pt modelId="{B174EFC0-530C-4F43-A7F9-04F3B2DF9D65}" type="sibTrans" cxnId="{A9A0FBA6-9069-436C-B4E9-C33269DCBE3A}">
      <dgm:prSet/>
      <dgm:spPr/>
      <dgm:t>
        <a:bodyPr/>
        <a:lstStyle/>
        <a:p>
          <a:endParaRPr lang="ru-RU"/>
        </a:p>
      </dgm:t>
    </dgm:pt>
    <dgm:pt modelId="{13006EAF-B58F-4ADB-AEAD-3C6EFC4773FE}" type="pres">
      <dgm:prSet presAssocID="{F0BF3584-1984-4F67-B7D4-1A631ADFE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B0E93-4DC7-4F43-BD42-D1166EF888D5}" type="pres">
      <dgm:prSet presAssocID="{96BB75BD-D867-4367-BA51-89EC4B4BDC68}" presName="parentText" presStyleLbl="node1" presStyleIdx="0" presStyleCnt="5" custScaleY="61067" custLinFactY="-82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38AF-F1D8-46DF-9F6B-867E674E6626}" type="pres">
      <dgm:prSet presAssocID="{2835C8B1-E1AC-4EA0-BF2A-45FEEF19DA73}" presName="spacer" presStyleCnt="0"/>
      <dgm:spPr/>
    </dgm:pt>
    <dgm:pt modelId="{F17BB477-1366-4593-BB63-00D9FBC600B0}" type="pres">
      <dgm:prSet presAssocID="{1A66B7D9-6AA9-4EE3-96E6-5D748AF6F018}" presName="parentText" presStyleLbl="node1" presStyleIdx="1" presStyleCnt="5" custScaleY="50680" custLinFactY="14823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A9BA-3AD0-4C4B-A5B1-34AC4400D3D6}" type="pres">
      <dgm:prSet presAssocID="{E47D5F6D-0E5C-495C-9F74-AB3AEC2E1BAC}" presName="spacer" presStyleCnt="0"/>
      <dgm:spPr/>
    </dgm:pt>
    <dgm:pt modelId="{CF8B8A73-AAD9-4E26-A735-B43D2D168DC7}" type="pres">
      <dgm:prSet presAssocID="{9D9FC388-C60E-418F-938E-E415302438F3}" presName="parentText" presStyleLbl="node1" presStyleIdx="2" presStyleCnt="5" custScaleY="67048" custLinFactY="15003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D89-68A8-4E1A-A371-79F6C8A26F47}" type="pres">
      <dgm:prSet presAssocID="{3D51C31C-7B77-446B-B80C-08E90AE67A14}" presName="spacer" presStyleCnt="0"/>
      <dgm:spPr/>
    </dgm:pt>
    <dgm:pt modelId="{60BB32AE-5C7F-437E-A045-28C243E1B4EC}" type="pres">
      <dgm:prSet presAssocID="{38705301-9E01-4063-8316-9AF129A47B69}" presName="parentText" presStyleLbl="node1" presStyleIdx="3" presStyleCnt="5" custScaleY="66006" custLinFactY="-237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BE2FA-3D0E-4772-B85D-3BD5B8B35444}" type="pres">
      <dgm:prSet presAssocID="{E99E9E30-9E45-4F62-AF46-D5315B24103C}" presName="spacer" presStyleCnt="0"/>
      <dgm:spPr/>
    </dgm:pt>
    <dgm:pt modelId="{7641D0BF-5F8B-4967-8122-701CB220C54F}" type="pres">
      <dgm:prSet presAssocID="{BFF5C37A-4EDB-4F97-ABAF-92F009338073}" presName="parentText" presStyleLbl="node1" presStyleIdx="4" presStyleCnt="5" custScaleX="100407" custScaleY="97947" custLinFactY="-18733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B112E-96B9-432B-B306-8971866F039A}" type="presOf" srcId="{BFF5C37A-4EDB-4F97-ABAF-92F009338073}" destId="{7641D0BF-5F8B-4967-8122-701CB220C54F}" srcOrd="0" destOrd="0" presId="urn:microsoft.com/office/officeart/2005/8/layout/vList2"/>
    <dgm:cxn modelId="{9CB1276B-5047-4CAC-ADC5-0A5862EEAAD8}" type="presOf" srcId="{1A66B7D9-6AA9-4EE3-96E6-5D748AF6F018}" destId="{F17BB477-1366-4593-BB63-00D9FBC600B0}" srcOrd="0" destOrd="0" presId="urn:microsoft.com/office/officeart/2005/8/layout/vList2"/>
    <dgm:cxn modelId="{7D76C090-2B3A-4D95-BD9B-1E7F0AD1008F}" type="presOf" srcId="{38705301-9E01-4063-8316-9AF129A47B69}" destId="{60BB32AE-5C7F-437E-A045-28C243E1B4EC}" srcOrd="0" destOrd="0" presId="urn:microsoft.com/office/officeart/2005/8/layout/vList2"/>
    <dgm:cxn modelId="{93B37818-9E03-45CC-9D10-30C044134E01}" srcId="{F0BF3584-1984-4F67-B7D4-1A631ADFEC9A}" destId="{1A66B7D9-6AA9-4EE3-96E6-5D748AF6F018}" srcOrd="1" destOrd="0" parTransId="{2FFC7A0E-899F-4712-BDAC-A70D96627A13}" sibTransId="{E47D5F6D-0E5C-495C-9F74-AB3AEC2E1BAC}"/>
    <dgm:cxn modelId="{B35CC102-4B11-4544-903F-9B3EB6E5ED39}" srcId="{F0BF3584-1984-4F67-B7D4-1A631ADFEC9A}" destId="{96BB75BD-D867-4367-BA51-89EC4B4BDC68}" srcOrd="0" destOrd="0" parTransId="{00AA78A0-8AA5-4DF5-AF57-E63AD4595378}" sibTransId="{2835C8B1-E1AC-4EA0-BF2A-45FEEF19DA73}"/>
    <dgm:cxn modelId="{AB02845D-7077-4035-A8ED-2BAD063F8691}" type="presOf" srcId="{96BB75BD-D867-4367-BA51-89EC4B4BDC68}" destId="{55DB0E93-4DC7-4F43-BD42-D1166EF888D5}" srcOrd="0" destOrd="0" presId="urn:microsoft.com/office/officeart/2005/8/layout/vList2"/>
    <dgm:cxn modelId="{D46C5FA8-C163-4EB6-B55E-D4C0682A1977}" type="presOf" srcId="{9D9FC388-C60E-418F-938E-E415302438F3}" destId="{CF8B8A73-AAD9-4E26-A735-B43D2D168DC7}" srcOrd="0" destOrd="0" presId="urn:microsoft.com/office/officeart/2005/8/layout/vList2"/>
    <dgm:cxn modelId="{E7B1723B-14DA-460D-AA48-EA6865B17F11}" srcId="{F0BF3584-1984-4F67-B7D4-1A631ADFEC9A}" destId="{38705301-9E01-4063-8316-9AF129A47B69}" srcOrd="3" destOrd="0" parTransId="{056BF884-C047-4E58-8E73-C2186BA23705}" sibTransId="{E99E9E30-9E45-4F62-AF46-D5315B24103C}"/>
    <dgm:cxn modelId="{980B963B-ECBA-4D82-8EAE-9B620E574645}" type="presOf" srcId="{F0BF3584-1984-4F67-B7D4-1A631ADFEC9A}" destId="{13006EAF-B58F-4ADB-AEAD-3C6EFC4773FE}" srcOrd="0" destOrd="0" presId="urn:microsoft.com/office/officeart/2005/8/layout/vList2"/>
    <dgm:cxn modelId="{A9A0FBA6-9069-436C-B4E9-C33269DCBE3A}" srcId="{F0BF3584-1984-4F67-B7D4-1A631ADFEC9A}" destId="{BFF5C37A-4EDB-4F97-ABAF-92F009338073}" srcOrd="4" destOrd="0" parTransId="{E0621B40-4D1A-4BD9-987B-7648C4B557BD}" sibTransId="{B174EFC0-530C-4F43-A7F9-04F3B2DF9D65}"/>
    <dgm:cxn modelId="{C4CF4A61-408E-4C4B-89A8-AF55A92BA357}" srcId="{F0BF3584-1984-4F67-B7D4-1A631ADFEC9A}" destId="{9D9FC388-C60E-418F-938E-E415302438F3}" srcOrd="2" destOrd="0" parTransId="{63F4D1D6-5A29-4902-A5E4-E64E4D961A67}" sibTransId="{3D51C31C-7B77-446B-B80C-08E90AE67A14}"/>
    <dgm:cxn modelId="{B4496CD1-F3D3-4CF3-99E3-6DB04048FAF1}" type="presParOf" srcId="{13006EAF-B58F-4ADB-AEAD-3C6EFC4773FE}" destId="{55DB0E93-4DC7-4F43-BD42-D1166EF888D5}" srcOrd="0" destOrd="0" presId="urn:microsoft.com/office/officeart/2005/8/layout/vList2"/>
    <dgm:cxn modelId="{DF3F9569-AA49-432D-9D90-2EEE6CDA75DE}" type="presParOf" srcId="{13006EAF-B58F-4ADB-AEAD-3C6EFC4773FE}" destId="{32D138AF-F1D8-46DF-9F6B-867E674E6626}" srcOrd="1" destOrd="0" presId="urn:microsoft.com/office/officeart/2005/8/layout/vList2"/>
    <dgm:cxn modelId="{65BD90B8-9C24-44C6-AD78-4BF24238F6ED}" type="presParOf" srcId="{13006EAF-B58F-4ADB-AEAD-3C6EFC4773FE}" destId="{F17BB477-1366-4593-BB63-00D9FBC600B0}" srcOrd="2" destOrd="0" presId="urn:microsoft.com/office/officeart/2005/8/layout/vList2"/>
    <dgm:cxn modelId="{CF355F59-3D62-4F47-A85C-925A9DCBD3F4}" type="presParOf" srcId="{13006EAF-B58F-4ADB-AEAD-3C6EFC4773FE}" destId="{6C7AA9BA-3AD0-4C4B-A5B1-34AC4400D3D6}" srcOrd="3" destOrd="0" presId="urn:microsoft.com/office/officeart/2005/8/layout/vList2"/>
    <dgm:cxn modelId="{E72F5155-67FD-468B-B264-85CCC960733C}" type="presParOf" srcId="{13006EAF-B58F-4ADB-AEAD-3C6EFC4773FE}" destId="{CF8B8A73-AAD9-4E26-A735-B43D2D168DC7}" srcOrd="4" destOrd="0" presId="urn:microsoft.com/office/officeart/2005/8/layout/vList2"/>
    <dgm:cxn modelId="{7A85B0AB-33F3-4716-992E-8D0FE701BAFD}" type="presParOf" srcId="{13006EAF-B58F-4ADB-AEAD-3C6EFC4773FE}" destId="{15B4BD89-68A8-4E1A-A371-79F6C8A26F47}" srcOrd="5" destOrd="0" presId="urn:microsoft.com/office/officeart/2005/8/layout/vList2"/>
    <dgm:cxn modelId="{E00449CB-7351-47C2-AE47-CB20B39BAE60}" type="presParOf" srcId="{13006EAF-B58F-4ADB-AEAD-3C6EFC4773FE}" destId="{60BB32AE-5C7F-437E-A045-28C243E1B4EC}" srcOrd="6" destOrd="0" presId="urn:microsoft.com/office/officeart/2005/8/layout/vList2"/>
    <dgm:cxn modelId="{9A47667A-C7A3-4582-9765-2BC94136EFA3}" type="presParOf" srcId="{13006EAF-B58F-4ADB-AEAD-3C6EFC4773FE}" destId="{950BE2FA-3D0E-4772-B85D-3BD5B8B35444}" srcOrd="7" destOrd="0" presId="urn:microsoft.com/office/officeart/2005/8/layout/vList2"/>
    <dgm:cxn modelId="{E5D69B47-DE2D-418B-861E-CF149BE3D2D2}" type="presParOf" srcId="{13006EAF-B58F-4ADB-AEAD-3C6EFC4773FE}" destId="{7641D0BF-5F8B-4967-8122-701CB220C54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4597B-D34C-4FB5-9A74-7DAA1030E5BA}">
      <dsp:nvSpPr>
        <dsp:cNvPr id="0" name=""/>
        <dsp:cNvSpPr/>
      </dsp:nvSpPr>
      <dsp:spPr>
        <a:xfrm>
          <a:off x="0" y="4140"/>
          <a:ext cx="8301990" cy="6318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>
              <a:latin typeface="Times New Roman" pitchFamily="18" charset="0"/>
              <a:cs typeface="Times New Roman" pitchFamily="18" charset="0"/>
            </a:rPr>
            <a:t>                Емхана қабылдау айналымы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40"/>
        <a:ext cx="8301990" cy="631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38A6C-E746-4F70-89FB-88F65DCA38FB}">
      <dsp:nvSpPr>
        <dsp:cNvPr id="0" name=""/>
        <dsp:cNvSpPr/>
      </dsp:nvSpPr>
      <dsp:spPr>
        <a:xfrm>
          <a:off x="0" y="219"/>
          <a:ext cx="9144000" cy="233068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Емханада 01.01.2015ж </a:t>
          </a:r>
          <a:r>
            <a:rPr lang="en-US" sz="2000" kern="1200" dirty="0" smtClean="0"/>
            <a:t>CALL-</a:t>
          </a:r>
          <a:r>
            <a:rPr lang="kk-KZ" sz="2000" kern="1200" dirty="0" smtClean="0"/>
            <a:t>орталық ашылды. 4-білімдерін жетілдірген маман операторлар жумыс  жасайды. Жұмыс 08.00-20.00 . Емхана </a:t>
          </a:r>
          <a:r>
            <a:rPr lang="en-US" sz="2000" kern="1200" dirty="0" smtClean="0"/>
            <a:t>CALL-</a:t>
          </a:r>
          <a:r>
            <a:rPr lang="kk-KZ" sz="2000" kern="1200" dirty="0" smtClean="0"/>
            <a:t>орталығының қабылдау кезегімен жұмысы нақты жолға қойылып,кезексіз емхана бағытымен жұмыс жүргізілуде.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Барлық қабатта бейнебақылаумен (</a:t>
          </a:r>
          <a:r>
            <a:rPr lang="ru-RU" sz="2000" kern="1200" dirty="0" smtClean="0"/>
            <a:t>28 дана</a:t>
          </a:r>
          <a:r>
            <a:rPr lang="kk-KZ" sz="2000" kern="1200" dirty="0" smtClean="0"/>
            <a:t>), заманға сай жиһаздармен, теледидармен, мұздатқыштармен, барлық кабинеттер ғаламтормен толықтай қамтамасыз етілген. </a:t>
          </a:r>
          <a:endParaRPr lang="ru-RU" sz="2000" kern="1200" dirty="0"/>
        </a:p>
      </dsp:txBody>
      <dsp:txXfrm>
        <a:off x="0" y="219"/>
        <a:ext cx="9144000" cy="23306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A4CC62-DC3B-411B-9E94-7ECEB646CF30}">
      <dsp:nvSpPr>
        <dsp:cNvPr id="0" name=""/>
        <dsp:cNvSpPr/>
      </dsp:nvSpPr>
      <dsp:spPr>
        <a:xfrm>
          <a:off x="0" y="221"/>
          <a:ext cx="6858000" cy="624396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     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Жүктілік бойынша есеп:</a:t>
          </a:r>
          <a:br>
            <a:rPr lang="kk-KZ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"/>
        <a:ext cx="6858000" cy="6243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DB0E93-4DC7-4F43-BD42-D1166EF888D5}">
      <dsp:nvSpPr>
        <dsp:cNvPr id="0" name=""/>
        <dsp:cNvSpPr/>
      </dsp:nvSpPr>
      <dsp:spPr>
        <a:xfrm>
          <a:off x="0" y="0"/>
          <a:ext cx="4587240" cy="104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1"/>
              </a:solidFill>
            </a:rPr>
            <a:t>Тууға қабілетті әйелдер саны—10 381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0"/>
        <a:ext cx="4587240" cy="1040234"/>
      </dsp:txXfrm>
    </dsp:sp>
    <dsp:sp modelId="{F17BB477-1366-4593-BB63-00D9FBC600B0}">
      <dsp:nvSpPr>
        <dsp:cNvPr id="0" name=""/>
        <dsp:cNvSpPr/>
      </dsp:nvSpPr>
      <dsp:spPr>
        <a:xfrm>
          <a:off x="0" y="3574984"/>
          <a:ext cx="4587240" cy="863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12 </a:t>
          </a:r>
          <a:r>
            <a:rPr lang="ru-RU" sz="1600" kern="1200" dirty="0" err="1" smtClean="0"/>
            <a:t>аптаға дейінгі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жүктілікпен есепке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алынған</a:t>
          </a:r>
          <a:r>
            <a:rPr lang="ru-RU" sz="1600" kern="1200" dirty="0" smtClean="0"/>
            <a:t>– 916 </a:t>
          </a:r>
          <a:endParaRPr lang="ru-RU" sz="1600" kern="1200" dirty="0"/>
        </a:p>
      </dsp:txBody>
      <dsp:txXfrm>
        <a:off x="0" y="3574984"/>
        <a:ext cx="4587240" cy="863298"/>
      </dsp:txXfrm>
    </dsp:sp>
    <dsp:sp modelId="{CF8B8A73-AAD9-4E26-A735-B43D2D168DC7}">
      <dsp:nvSpPr>
        <dsp:cNvPr id="0" name=""/>
        <dsp:cNvSpPr/>
      </dsp:nvSpPr>
      <dsp:spPr>
        <a:xfrm>
          <a:off x="0" y="4471704"/>
          <a:ext cx="4587240" cy="1142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Босанған – 959 :     Уақытылы босану-820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                                   Мезгілінен ерте босану-46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                                    Уйде босану - 2</a:t>
          </a:r>
          <a:endParaRPr lang="ru-RU" sz="1400" kern="1200" dirty="0"/>
        </a:p>
      </dsp:txBody>
      <dsp:txXfrm>
        <a:off x="0" y="4471704"/>
        <a:ext cx="4587240" cy="1142116"/>
      </dsp:txXfrm>
    </dsp:sp>
    <dsp:sp modelId="{60BB32AE-5C7F-437E-A045-28C243E1B4EC}">
      <dsp:nvSpPr>
        <dsp:cNvPr id="0" name=""/>
        <dsp:cNvSpPr/>
      </dsp:nvSpPr>
      <dsp:spPr>
        <a:xfrm>
          <a:off x="0" y="2647330"/>
          <a:ext cx="4587240" cy="1124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Жүктілікпен есепке алынған </a:t>
          </a:r>
          <a:r>
            <a:rPr lang="en-US" sz="1600" kern="1200" dirty="0" smtClean="0"/>
            <a:t>–</a:t>
          </a:r>
          <a:r>
            <a:rPr lang="kk-KZ" sz="1600" kern="1200" dirty="0" smtClean="0"/>
            <a:t>1052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Жасөспірім жастағы -33 ,босанған-16, қазіргі таңда есепте тұрған-17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0" y="2647330"/>
        <a:ext cx="4587240" cy="1124366"/>
      </dsp:txXfrm>
    </dsp:sp>
    <dsp:sp modelId="{7641D0BF-5F8B-4967-8122-701CB220C54F}">
      <dsp:nvSpPr>
        <dsp:cNvPr id="0" name=""/>
        <dsp:cNvSpPr/>
      </dsp:nvSpPr>
      <dsp:spPr>
        <a:xfrm>
          <a:off x="0" y="985786"/>
          <a:ext cx="4587240" cy="1668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Жүктіліктің абсолюттық қарсы көрсетілім- 113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Қолданылған контрацепция көлемі-98- 86,7</a:t>
          </a:r>
          <a:r>
            <a:rPr lang="ru-RU" sz="1400" kern="1200" dirty="0" smtClean="0"/>
            <a:t>%</a:t>
          </a:r>
          <a:endParaRPr lang="kk-KZ" sz="14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Оның ішінде жүкті болған-0-0</a:t>
          </a:r>
          <a:r>
            <a:rPr lang="ru-RU" sz="1400" kern="1200" dirty="0" smtClean="0"/>
            <a:t>%</a:t>
          </a:r>
          <a:endParaRPr lang="kk-KZ" sz="14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Медициналық көрсеткіш бойынша жүктілікті үзу-35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Барлық қолданылған контрацепция көлемі—2825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(спираль-2733таблетка-28)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985786"/>
        <a:ext cx="4587240" cy="166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965" cy="497279"/>
          </a:xfrm>
          <a:prstGeom prst="rect">
            <a:avLst/>
          </a:prstGeom>
        </p:spPr>
        <p:txBody>
          <a:bodyPr vert="horz" lIns="91140" tIns="45570" rIns="91140" bIns="45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5156" y="1"/>
            <a:ext cx="2933965" cy="497279"/>
          </a:xfrm>
          <a:prstGeom prst="rect">
            <a:avLst/>
          </a:prstGeom>
        </p:spPr>
        <p:txBody>
          <a:bodyPr vert="horz" lIns="91140" tIns="45570" rIns="91140" bIns="45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36096F-7C52-4FCA-B2C5-25E23A0B0AD5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5546"/>
            <a:ext cx="2933965" cy="497279"/>
          </a:xfrm>
          <a:prstGeom prst="rect">
            <a:avLst/>
          </a:prstGeom>
        </p:spPr>
        <p:txBody>
          <a:bodyPr vert="horz" lIns="91140" tIns="45570" rIns="91140" bIns="45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5156" y="9405546"/>
            <a:ext cx="2933965" cy="497279"/>
          </a:xfrm>
          <a:prstGeom prst="rect">
            <a:avLst/>
          </a:prstGeom>
        </p:spPr>
        <p:txBody>
          <a:bodyPr vert="horz" lIns="91140" tIns="45570" rIns="91140" bIns="45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8B2AC4-32BC-412E-BB07-D5C90B199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5" cy="495696"/>
          </a:xfrm>
          <a:prstGeom prst="rect">
            <a:avLst/>
          </a:prstGeom>
        </p:spPr>
        <p:txBody>
          <a:bodyPr vert="horz" lIns="91754" tIns="45877" rIns="91754" bIns="4587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5696"/>
          </a:xfrm>
          <a:prstGeom prst="rect">
            <a:avLst/>
          </a:prstGeom>
        </p:spPr>
        <p:txBody>
          <a:bodyPr vert="horz" lIns="91754" tIns="45877" rIns="91754" bIns="45877" rtlCol="0"/>
          <a:lstStyle>
            <a:lvl1pPr algn="r">
              <a:defRPr sz="1200"/>
            </a:lvl1pPr>
          </a:lstStyle>
          <a:p>
            <a:pPr>
              <a:defRPr/>
            </a:pPr>
            <a:fld id="{1D917F79-2ECD-416D-AF58-F3499D0971FE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4" tIns="45877" rIns="91754" bIns="458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069" y="4703565"/>
            <a:ext cx="5416550" cy="4456509"/>
          </a:xfrm>
          <a:prstGeom prst="rect">
            <a:avLst/>
          </a:prstGeom>
        </p:spPr>
        <p:txBody>
          <a:bodyPr vert="horz" lIns="91754" tIns="45877" rIns="91754" bIns="458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5546"/>
            <a:ext cx="2933965" cy="495695"/>
          </a:xfrm>
          <a:prstGeom prst="rect">
            <a:avLst/>
          </a:prstGeom>
        </p:spPr>
        <p:txBody>
          <a:bodyPr vert="horz" lIns="91754" tIns="45877" rIns="91754" bIns="458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5156" y="9405546"/>
            <a:ext cx="2933965" cy="495695"/>
          </a:xfrm>
          <a:prstGeom prst="rect">
            <a:avLst/>
          </a:prstGeom>
        </p:spPr>
        <p:txBody>
          <a:bodyPr vert="horz" lIns="91754" tIns="45877" rIns="91754" bIns="45877" rtlCol="0" anchor="b"/>
          <a:lstStyle>
            <a:lvl1pPr algn="r">
              <a:defRPr sz="1200"/>
            </a:lvl1pPr>
          </a:lstStyle>
          <a:p>
            <a:pPr>
              <a:defRPr/>
            </a:pPr>
            <a:fld id="{3B550FF2-45CF-4D1C-86F5-561F930A7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D1B7-C315-4122-9B87-DA8C0EC545C0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324B-A100-4279-9448-C358661B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92EA-4D82-49C5-AE22-C3795BCE337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7983-3F57-4410-8567-C58638C5A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E8D2-18E1-4BA0-92EB-1F88878B3180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23F5-AB3A-4A07-BF2F-B0E8E9B57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656F-8576-4FA5-AE49-9D673BA6E44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833-3E3C-4B8B-9BC8-932EB1CE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EE1-8B6C-4CBC-8C06-A21CE1FB27CF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45AD-2349-4BF5-B21F-A2F85791B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B60C-FF40-49B3-A934-D10ACC0F99D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D9E4-F4E1-4FAA-97E6-2C44490F3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27D2-4086-4C8D-8885-F2E962C7319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D176-E32C-4334-B466-1867298E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53DF-8AFF-461C-BB17-C90D54A71CEE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042A-79E6-429E-92CE-3F2B3E5B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0965-8F1E-4270-8D58-64B0D5479A61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D1BB-7050-41AB-8814-53A3DE722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ECAD-4D0D-42C7-B86E-301D702BF8F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1B68-1471-4C29-B187-87F042F89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550C-09B3-4375-A828-2F8B2511E662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70FC-61B4-48FD-BED8-3BC1D302E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B9EF-9D62-40E4-BF5F-319DE9A67B5C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F50E-42C3-40C6-8D45-98D189D53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9A1A-3F94-4846-8961-57C5EAFB39F2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F968-D4DF-4579-B7A9-D1061C8C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5D98-3AC6-420C-B81D-E8B5A2F3E1D6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DA0E-BBCF-4517-A0F7-13511873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900C-BFA3-4879-AA46-39D885C7387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9D28-8137-4CFA-A75A-A2682D5CF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64FA-AAB5-48EE-841F-9DAF699CF03B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5231-6DD0-4591-B67A-73EF7AF7A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5309-695A-4126-8F94-017CA104ACF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39CA-9746-44BF-A0C4-38C4B30EF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AC13-856A-4D72-95FF-B5CFA86DD442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76C0-9AAF-42D7-B073-7A8F9834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FA5C-DBD5-4385-9EFF-7E36B827CF11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8AFD-68A4-4D1B-B006-00CFC098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A5CB-1212-44E4-A37C-BC20F8F6515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2C16-56AC-418C-B370-C44C3347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D338-9792-4491-A858-1B0303B6DE4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4B18-E912-4E33-9791-ADDC326F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BCCA-3F98-4A33-8179-BC4C66786697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9E84-A73E-4351-B23F-18E4BDB74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981F0-0EE2-4013-A789-A1BBF296FB1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85F30-7C35-40B3-935E-17BFD0F2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19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596581-B741-4A9A-9FF0-63643BE77ED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C4965-6E11-4DF7-A143-7E7D64DB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343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8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0" y="2925763"/>
            <a:ext cx="9356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ШЖҚ МКК “№2 Жаңаөзен қалалық емхана” 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2019 жылдың 9 айлық көрсеткіші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0"/>
          <a:ext cx="1755775" cy="1717675"/>
        </p:xfrm>
        <a:graphic>
          <a:graphicData uri="http://schemas.openxmlformats.org/presentationml/2006/ole">
            <p:oleObj spid="_x0000_s1026" r:id="rId3" imgW="917259" imgH="895640" progId="">
              <p:embed/>
            </p:oleObj>
          </a:graphicData>
        </a:graphic>
      </p:graphicFrame>
      <p:sp>
        <p:nvSpPr>
          <p:cNvPr id="1028" name="Прямоугольник 6"/>
          <p:cNvSpPr>
            <a:spLocks noChangeArrowheads="1"/>
          </p:cNvSpPr>
          <p:nvPr/>
        </p:nvSpPr>
        <p:spPr bwMode="auto">
          <a:xfrm>
            <a:off x="3594100" y="6184900"/>
            <a:ext cx="199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Жаңөзен қаласы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2209800"/>
          <a:ext cx="8137525" cy="3588068"/>
        </p:xfrm>
        <a:graphic>
          <a:graphicData uri="http://schemas.openxmlformats.org/drawingml/2006/table">
            <a:tbl>
              <a:tblPr/>
              <a:tblGrid>
                <a:gridCol w="4271963"/>
                <a:gridCol w="3865562"/>
              </a:tblGrid>
              <a:tr h="157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2018 жыл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Барлығы-14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2019 жыл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Барлығы-6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ЖТД-8 . Жас тулек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Оның ішінде:  М Оспанов атындағы БҚММУ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акушер-гинеколог-1, фармацевт-1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Терапевт-1,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Общественное здровоохрание-3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ЖТД-1 . Жас тулек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Оның ішінде:  М Оспанов атындағы БҚММУ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Фармацевт-1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Общественное здровоохрание-3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Стоматолог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</a:t>
                      </a: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әрігер-1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1757" name="Заголовок 1"/>
          <p:cNvSpPr txBox="1">
            <a:spLocks/>
          </p:cNvSpPr>
          <p:nvPr/>
        </p:nvSpPr>
        <p:spPr bwMode="auto">
          <a:xfrm>
            <a:off x="731838" y="3946525"/>
            <a:ext cx="7620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625475"/>
            <a:ext cx="7848600" cy="1309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8038" y="822325"/>
            <a:ext cx="7040562" cy="838200"/>
          </a:xfrm>
          <a:prstGeom prst="rect">
            <a:avLst/>
          </a:prstGeom>
        </p:spPr>
        <p:txBody>
          <a:bodyPr anchor="b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Жұмысқа қабылданған дәрігерлер -</a:t>
            </a:r>
            <a:r>
              <a:rPr lang="kk-K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жыл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361950" y="0"/>
            <a:ext cx="8559800" cy="5873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аурушаңдық көрсеткіші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20040"/>
          <a:ext cx="3696018" cy="1935480"/>
        </p:xfrm>
        <a:graphic>
          <a:graphicData uri="http://schemas.openxmlformats.org/presentationml/2006/ole">
            <p:oleObj spid="_x0000_s4098" name="Worksheet" r:id="rId3" imgW="3276552" imgH="1771574" progId="Excel.Sheet.8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/>
          </p:cNvGraphicFramePr>
          <p:nvPr/>
        </p:nvGraphicFramePr>
        <p:xfrm>
          <a:off x="5170805" y="322898"/>
          <a:ext cx="3637915" cy="1902142"/>
        </p:xfrm>
        <a:graphic>
          <a:graphicData uri="http://schemas.openxmlformats.org/presentationml/2006/ole">
            <p:oleObj spid="_x0000_s4099" name="Worksheet" r:id="rId4" imgW="3285998" imgH="2428862" progId="Excel.Sheet.8">
              <p:embed/>
            </p:oleObj>
          </a:graphicData>
        </a:graphic>
      </p:graphicFrame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3133725" y="76295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330440" y="601980"/>
            <a:ext cx="1031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244475" y="2203768"/>
            <a:ext cx="43354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Біріншілік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аурушаңдық құрлымы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жағдай -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1283018" y="755333"/>
            <a:ext cx="862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5143500" y="213804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Өлім құрлымы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жағдай– 0,002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Box 16"/>
          <p:cNvSpPr txBox="1">
            <a:spLocks noChangeArrowheads="1"/>
          </p:cNvSpPr>
          <p:nvPr/>
        </p:nvSpPr>
        <p:spPr bwMode="auto">
          <a:xfrm>
            <a:off x="5699760" y="612140"/>
            <a:ext cx="92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5072063" y="271653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Өлім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құрлымы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Box 10"/>
          <p:cNvSpPr txBox="1">
            <a:spLocks noChangeArrowheads="1"/>
          </p:cNvSpPr>
          <p:nvPr/>
        </p:nvSpPr>
        <p:spPr bwMode="auto">
          <a:xfrm>
            <a:off x="227965" y="2708275"/>
            <a:ext cx="4214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Біріншілік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аурушаңдық құрлымы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жағдай –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1520" y="5349895"/>
            <a:ext cx="67513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Барлық емдеуге жатқызылған 2019ж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Барлық емдеуге жатқызылғани 2018ж – 36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ЖИМ </a:t>
            </a:r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мүгедектік көрсеткіші</a:t>
            </a:r>
            <a:endPara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2018ж-  3 -0,02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2019ж - 4 -0,02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2880" y="3779518"/>
          <a:ext cx="8671560" cy="162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12"/>
                <a:gridCol w="1734312"/>
                <a:gridCol w="1734312"/>
                <a:gridCol w="1734312"/>
                <a:gridCol w="1734312"/>
              </a:tblGrid>
              <a:tr h="40608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оңалтулық емдеу жоспары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Орындалуы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8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83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Ерте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оңалту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7-100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13-100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83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Кейінгі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оңалту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9-100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11680" y="3259574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ЖИМ оңалту көрсеткіші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8160" y="0"/>
          <a:ext cx="3685223" cy="2286000"/>
        </p:xfrm>
        <a:graphic>
          <a:graphicData uri="http://schemas.openxmlformats.org/presentationml/2006/ole">
            <p:oleObj spid="_x0000_s7170" name="Worksheet" r:id="rId3" imgW="3219499" imgH="2581375" progId="Excel.Sheet.8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/>
          </p:cNvGraphicFramePr>
          <p:nvPr/>
        </p:nvGraphicFramePr>
        <p:xfrm>
          <a:off x="4968874" y="0"/>
          <a:ext cx="3580765" cy="2255520"/>
        </p:xfrm>
        <a:graphic>
          <a:graphicData uri="http://schemas.openxmlformats.org/presentationml/2006/ole">
            <p:oleObj spid="_x0000_s7171" name="Worksheet" r:id="rId4" imgW="3210042" imgH="2571657" progId="Excel.Sheet.8">
              <p:embed/>
            </p:oleObj>
          </a:graphicData>
        </a:graphic>
      </p:graphicFrame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2878455" y="91027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6875780" y="73723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0,006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379730" y="221170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Аурушаңдық құрлымы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ж.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1291590" y="10350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Box 15"/>
          <p:cNvSpPr txBox="1">
            <a:spLocks noChangeArrowheads="1"/>
          </p:cNvSpPr>
          <p:nvPr/>
        </p:nvSpPr>
        <p:spPr bwMode="auto">
          <a:xfrm>
            <a:off x="4842510" y="221170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Өлім  құрлымы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2018ж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 жағдай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 Көрсеткіші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TextBox 16"/>
          <p:cNvSpPr txBox="1">
            <a:spLocks noChangeArrowheads="1"/>
          </p:cNvSpPr>
          <p:nvPr/>
        </p:nvSpPr>
        <p:spPr bwMode="auto">
          <a:xfrm>
            <a:off x="5479415" y="73469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357823" y="275367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Аурушаңдық құрлымы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4857750" y="281463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Өлім  құрлымы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г.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0,006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4820" y="3750945"/>
          <a:ext cx="78581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571636"/>
                <a:gridCol w="1571636"/>
                <a:gridCol w="157163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оңалтулық емдеу жоспары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Орындалуы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Ерте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оңалту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15-100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97-89,8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Кейінгі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оңалту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-100%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55-91,4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760088" y="3366254"/>
            <a:ext cx="3014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МЖҚА оңалту көрсеткіші </a:t>
            </a:r>
            <a:endParaRPr lang="ru-RU" dirty="0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985838" y="5180617"/>
            <a:ext cx="6858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емдеуге жатқызылған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2018 ж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110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емдеуге жатқызылған 2019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МЖҚА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мүгедектік көрсеткіші: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2018ж-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2019ж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Calibri" pitchFamily="34" charset="0"/>
            </a:endParaRPr>
          </a:p>
          <a:p>
            <a:endParaRPr lang="kk-KZ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6240" y="0"/>
            <a:ext cx="8229600" cy="733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Қатерлі ісік ауруы.</a:t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Қатерлі ісік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аурушаңдығы, өлім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көрсеткіші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3700" y="633413"/>
          <a:ext cx="3289300" cy="2384425"/>
        </p:xfrm>
        <a:graphic>
          <a:graphicData uri="http://schemas.openxmlformats.org/presentationml/2006/ole">
            <p:oleObj spid="_x0000_s9218" name="Worksheet" r:id="rId3" imgW="3228955" imgH="2638331" progId="Excel.Sheet.8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/>
          </p:cNvGraphicFramePr>
          <p:nvPr/>
        </p:nvGraphicFramePr>
        <p:xfrm>
          <a:off x="4908868" y="657225"/>
          <a:ext cx="3222625" cy="2360295"/>
        </p:xfrm>
        <a:graphic>
          <a:graphicData uri="http://schemas.openxmlformats.org/presentationml/2006/ole">
            <p:oleObj spid="_x0000_s9219" name="Worksheet" r:id="rId4" imgW="3219499" imgH="2571657" progId="Excel.Sheet.8">
              <p:embed/>
            </p:oleObj>
          </a:graphicData>
        </a:graphic>
      </p:graphicFrame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2304098" y="158972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123,5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811645" y="1726248"/>
            <a:ext cx="908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50,0‰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207328" y="2981008"/>
            <a:ext cx="4000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Аурушаңдық құрылымы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126,0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933133" y="1474788"/>
            <a:ext cx="954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126,0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4736465" y="297846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Өлім  құрылымы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53,4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16"/>
          <p:cNvSpPr txBox="1">
            <a:spLocks noChangeArrowheads="1"/>
          </p:cNvSpPr>
          <p:nvPr/>
        </p:nvSpPr>
        <p:spPr bwMode="auto">
          <a:xfrm>
            <a:off x="5417820" y="1396683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53,4‰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Box 10"/>
          <p:cNvSpPr txBox="1">
            <a:spLocks noChangeArrowheads="1"/>
          </p:cNvSpPr>
          <p:nvPr/>
        </p:nvSpPr>
        <p:spPr bwMode="auto">
          <a:xfrm>
            <a:off x="213360" y="3481388"/>
            <a:ext cx="4000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Аурушаңдық құрылымы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38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123,5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4761230" y="349250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Өлім  құрылымы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жағдай. Көрсеткіші – 50,0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96265" y="4572000"/>
          <a:ext cx="7435215" cy="143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582"/>
                <a:gridCol w="1671582"/>
                <a:gridCol w="2331125"/>
                <a:gridCol w="1760926"/>
              </a:tblGrid>
              <a:tr h="381138">
                <a:tc grid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Диспансеризация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Аурушаңдық</a:t>
                      </a:r>
                      <a:r>
                        <a:rPr lang="kk-K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стадиясы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665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394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229-0,4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І,ІІ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ст.-24-46,9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 -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-6,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.II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ст.-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kk-KZ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 -4-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2.4%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47800" y="3761155"/>
            <a:ext cx="6156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Запущенной случаи-7-3,0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Қатерлі ісік бойынша диспансерлік көрсеткіші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0"/>
          <p:cNvSpPr>
            <a:spLocks noChangeArrowheads="1"/>
          </p:cNvSpPr>
          <p:nvPr/>
        </p:nvSpPr>
        <p:spPr bwMode="auto">
          <a:xfrm>
            <a:off x="472440" y="5873115"/>
            <a:ext cx="4572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Мүгедіктік </a:t>
            </a:r>
            <a:endParaRPr lang="kk-KZ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2018ж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35-0,05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2019ж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0332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Барлық емдеуге жатқызылған</a:t>
            </a:r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2018 ж – 29 науқас- 10,8%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2019 ж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науқас- 22,4%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3918" y="153201"/>
            <a:ext cx="4593021" cy="46166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Жарақаттану көрсеткіші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Диаграмма 2"/>
          <p:cNvGraphicFramePr>
            <a:graphicFrameLocks/>
          </p:cNvGraphicFramePr>
          <p:nvPr/>
        </p:nvGraphicFramePr>
        <p:xfrm>
          <a:off x="0" y="1630363"/>
          <a:ext cx="4783138" cy="3671887"/>
        </p:xfrm>
        <a:graphic>
          <a:graphicData uri="http://schemas.openxmlformats.org/presentationml/2006/ole">
            <p:oleObj spid="_x0000_s10242" name="Worksheet" r:id="rId3" imgW="4781425" imgH="3676765" progId="Excel.Sheet.8">
              <p:embed/>
            </p:oleObj>
          </a:graphicData>
        </a:graphic>
      </p:graphicFrame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239838" y="157956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-0,1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2837180" y="2055495"/>
            <a:ext cx="1262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17-0,5%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3" name="Object 6"/>
          <p:cNvGraphicFramePr>
            <a:graphicFrameLocks/>
          </p:cNvGraphicFramePr>
          <p:nvPr/>
        </p:nvGraphicFramePr>
        <p:xfrm>
          <a:off x="4214813" y="1579245"/>
          <a:ext cx="4929187" cy="4033838"/>
        </p:xfrm>
        <a:graphic>
          <a:graphicData uri="http://schemas.openxmlformats.org/presentationml/2006/ole">
            <p:oleObj spid="_x0000_s10243" name="Worksheet" r:id="rId4" imgW="4932091" imgH="4035902" progId="Excel.Sheet.8">
              <p:embed/>
            </p:oleObj>
          </a:graphicData>
        </a:graphic>
      </p:graphicFrame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5340350" y="1358900"/>
            <a:ext cx="101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9-0,4%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7427595" y="252476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-0,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1643063" y="803275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Box 4"/>
          <p:cNvSpPr txBox="1">
            <a:spLocks noChangeArrowheads="1"/>
          </p:cNvSpPr>
          <p:nvPr/>
        </p:nvSpPr>
        <p:spPr bwMode="auto">
          <a:xfrm>
            <a:off x="6299200" y="814388"/>
            <a:ext cx="1530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5863" y="5580698"/>
            <a:ext cx="47466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Мүгедектік көрсеткіші</a:t>
            </a:r>
          </a:p>
          <a:p>
            <a:pPr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2018ж-  7-0,03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2019ж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,02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40080" y="1356352"/>
          <a:ext cx="803147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1120" y="1569721"/>
            <a:ext cx="72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1132-99,3%</a:t>
            </a:r>
            <a:r>
              <a:rPr lang="ru-RU" sz="1200" dirty="0" smtClean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521" y="1550127"/>
            <a:ext cx="71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949-98,7 %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0986" y="1735184"/>
            <a:ext cx="63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1944-99,6%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840478" y="1675580"/>
            <a:ext cx="777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1044-99,3%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5691" y="1656936"/>
            <a:ext cx="5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2035-69,%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577" y="1484812"/>
            <a:ext cx="64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824-81,6%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0244" y="1045835"/>
            <a:ext cx="62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458-91,%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0428" y="12191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1261-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3928" y="892075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3995-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72,2%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110" y="13469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Егумен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қамтудың көрсеткіші 86,0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2267" y="5836959"/>
            <a:ext cx="5540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Иммунопрофилактикаға жоспарланған –11234 Орындалуы-9647  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Пайызы-86,0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1313" y="198438"/>
            <a:ext cx="8339137" cy="7429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200025" y="329883"/>
            <a:ext cx="894397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700" cap="all" dirty="0">
                <a:solidFill>
                  <a:srgbClr val="FF0000"/>
                </a:solidFill>
                <a:latin typeface="Academy.kz" pitchFamily="2" charset="0"/>
                <a:cs typeface="+mn-cs"/>
              </a:rPr>
              <a:t>  </a:t>
            </a:r>
            <a:r>
              <a:rPr lang="kk-KZ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Скрининг </a:t>
            </a:r>
            <a:r>
              <a:rPr lang="kk-KZ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 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kk-KZ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 көрсеткіші 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kk-KZ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жыл</a:t>
            </a:r>
            <a:r>
              <a:rPr lang="en-US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73150"/>
          <a:ext cx="9144000" cy="611580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51820"/>
                <a:gridCol w="2420180"/>
                <a:gridCol w="2286000"/>
                <a:gridCol w="2286000"/>
              </a:tblGrid>
              <a:tr h="57423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Жоспарланғаны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Орындалған</a:t>
                      </a:r>
                    </a:p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(қаңтар-қыркүйек)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Айқындалғаны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0-17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жасқа дейінгі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7647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92,88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8,66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«Д»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143-9,48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971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ҚЖА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3122-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76,18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1,99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«Д»60-96,77%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02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Жатыр мойыншығы рагы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1304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68,85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«Д»14-93,33%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9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Сүт безі рагы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71,18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8,89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«Д»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62,26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9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Глаукома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3206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76,33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0-0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9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Қант диабеті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77,75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«Д»14-87,50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9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 ішек және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аш ішек рагы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99,66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0-0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4360" y="556171"/>
            <a:ext cx="7706636" cy="8857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495300"/>
            <a:ext cx="82454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Жаңаөзен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kk-K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ЖҚЕ бойынша туберкулезден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аурушаңдық көрсеткіші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9925" y="1793875"/>
          <a:ext cx="7787639" cy="44385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2238"/>
                <a:gridCol w="2843954"/>
                <a:gridCol w="2531447"/>
              </a:tblGrid>
              <a:tr h="88771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жыл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жыл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7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1– 24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7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Ересектер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24.5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7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Жасөспірімдер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71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kk-KZ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29188" y="4279900"/>
            <a:ext cx="4214812" cy="1708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Қажетті мамандарды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шақырту                                                           (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хабарландыру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әкімшілікпен әлеуметтік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жоғарғы оқу орындар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ярмаркасына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Қызметкерлердің білімдерін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сұраныс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көшпелі циклдарды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ұйымдастыру.</a:t>
            </a:r>
            <a:endParaRPr lang="ru-RU" sz="15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29188" y="454025"/>
            <a:ext cx="4214812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Сәби өлім себептерінің алдын-алу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тууға қабілетті әйелдерді сауықтыру.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Жүкті әйелдерді ерте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(12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ҚР ДСМ, ОДБ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бұйрықтарына сәйкес 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скрининг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және пренаталдық  скрининг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жұмысын күшейту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БШАЫЖ (ИБВД)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бағдарламасы бойынша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медициналық қызметкерлерді оқыту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ақпараттандыру және үйрету жұмысын күшейту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УПМ 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моделін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ЖТД </a:t>
            </a:r>
            <a:r>
              <a:rPr lang="ru-RU" sz="14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1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әрігерлері және медбикелерді оқыту</a:t>
            </a:r>
            <a:endParaRPr lang="ru-RU" sz="1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9188" y="2973388"/>
            <a:ext cx="4214812" cy="2232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АББ</a:t>
            </a:r>
            <a:r>
              <a:rPr lang="ru-RU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моделін</a:t>
            </a:r>
            <a:r>
              <a:rPr lang="ru-RU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ЖТД </a:t>
            </a:r>
            <a:r>
              <a:rPr lang="ru-RU" sz="16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әрігерлері және медбикелерді оқыту.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АББ бағдарламасы бойынша мониторинг жасау.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16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өмір салты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БМСК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БАҚ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деңгейінде 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ЖКС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алғашқы белгілері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халықты ақпараттандыру қызметін күшейту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ақпараттық буклеттерді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5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173663" y="0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Шешу жолдары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29188" y="6129338"/>
            <a:ext cx="4214812" cy="554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DAMU MED </a:t>
            </a:r>
            <a:r>
              <a:rPr lang="kk-KZ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қосымшасы арқылы</a:t>
            </a:r>
            <a:endParaRPr lang="en-US" sz="15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науқастарды  диспансерлік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06400" y="1198563"/>
            <a:ext cx="4214813" cy="32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Сәби өлім көрсеткішін төмендету</a:t>
            </a:r>
            <a:endParaRPr lang="ru-RU" sz="15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20713" y="0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Өзекті мәселе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81000" y="3073400"/>
            <a:ext cx="4214813" cy="32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Ауруларды басқару бағдарламасын енгізу</a:t>
            </a:r>
            <a:endParaRPr lang="ru-RU" sz="15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9250" y="4540250"/>
            <a:ext cx="4214813" cy="124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жетіспеушілігі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–(гинеколог-2,маммолог-1,онколог-1,психиатр-1, нарколог-1,кардиолог-1эндокринолог-1,рентгенолог-1,ревматолог-1, невропатолог-1,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дәрігері-1, ЖТД-5).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41313" y="6108700"/>
            <a:ext cx="4214812" cy="554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медициналық ақпараттық жұйесі бойынша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диспансерлік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жұмысын жүргізу.</a:t>
            </a:r>
            <a:endParaRPr lang="ru-RU" sz="15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803775" y="3702050"/>
            <a:ext cx="4214813" cy="124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МО ДСБ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келісімімен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ТОО “СК фармация”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компаниясымен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уақытылы сұраныс негізінде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уақытылы келісім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шартқа отыру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кестеге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сәйкес дәрі-дәрмектермен толықтай қамтамасыз ету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29188" y="336550"/>
            <a:ext cx="4214812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МО ДСБ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және Жаңаөзен қалалық әкімшілігімен бірге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жобалық смекталық құжаттарын жасақтап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қаражат қарастырылу жұмыстарын жүргізу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9188" y="1914525"/>
            <a:ext cx="4214812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МО ДСБ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бұйрықтарына сәйкес штаттық кесте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мамандарды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медициналық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автотранспорт (2дана)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00038" y="311150"/>
            <a:ext cx="4268787" cy="124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5.   ҚР ДСМ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2019-2020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аралығында емханамызға тиесілі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Арай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және Бостандық  шағын аудандарына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Дәрігерлік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амбулатория”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құрлысын бітіріп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71158" y="1904365"/>
            <a:ext cx="4214812" cy="1477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Денсаулық сақтау министрінің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№ 450  «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медициналық көмек көрсету қағидаларын бекіту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бұйрығына негізделіп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емханада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жәрдем орталығын ашу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67030" y="3918903"/>
            <a:ext cx="4214813" cy="554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дәрі-дәрмекпен тұрғындарды уақытылы қамтамасыз ету</a:t>
            </a:r>
            <a:r>
              <a:rPr lang="ru-RU" sz="15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№2 Жаңаөзен қалалық емхана 1982 жылы құрылып қолданысқа берілді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90233" y="1236345"/>
            <a:ext cx="7883525" cy="4786313"/>
          </a:xfrm>
        </p:spPr>
        <p:txBody>
          <a:bodyPr/>
          <a:lstStyle/>
          <a:p>
            <a:pPr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Емхана Шаңырақ шағын ауданының “ауруханалық” қалашығында орналасқан. </a:t>
            </a:r>
          </a:p>
          <a:p>
            <a:pPr eaLnBrk="1" hangingPunct="1">
              <a:buFont typeface="Arial" pitchFamily="34" charset="0"/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1982-2014 жыл аралығында емхана  “Жаңаөзен қалалық балалар емханасы” болып халыққа көмек көрсетті.</a:t>
            </a:r>
          </a:p>
          <a:p>
            <a:pPr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2015 жылдың қаңтар айынан бастап емхана ересектер мен балаларға аралас медициналық көмек көрсетуде.</a:t>
            </a:r>
          </a:p>
          <a:p>
            <a:pPr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Тенге кентіндегі орналасқан екі дәрігерлік амбулатория емхана құрамында.</a:t>
            </a:r>
          </a:p>
          <a:p>
            <a:pPr eaLnBrk="1" hangingPunct="1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Емханасына қарасты шағын аудандар.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Шаңырақ шағын ауданы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Өркен шағын ауданы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Арай шағын ауданы 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Мамыр шағын ауданы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Бостандық шағын ауданы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Ақбұлақ шағын ауданы</a:t>
            </a:r>
          </a:p>
          <a:p>
            <a:pPr algn="just" eaLnBrk="1" hangingPunct="1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Теңге кенті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06" y="2836817"/>
            <a:ext cx="8615834" cy="2972302"/>
          </a:xfrm>
        </p:spPr>
        <p:txBody>
          <a:bodyPr>
            <a:prstTxWarp prst="textButton">
              <a:avLst/>
            </a:prstTxWarp>
            <a:noAutofit/>
          </a:bodyPr>
          <a:lstStyle/>
          <a:p>
            <a:pPr algn="ctr"/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cademy.kz" pitchFamily="2" charset="0"/>
              </a:rPr>
              <a:t>Назарларыңызға </a:t>
            </a:r>
            <a:b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cademy.kz" pitchFamily="2" charset="0"/>
              </a:rPr>
            </a:b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cademy.kz" pitchFamily="2" charset="0"/>
              </a:rPr>
              <a:t>рахмет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cademy.kz" pitchFamily="2" charset="0"/>
              </a:rPr>
              <a:t>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74638"/>
            <a:ext cx="7640637" cy="11430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 көмек көрсету түрлері.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5" y="1447800"/>
            <a:ext cx="7654925" cy="513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Емханада қабылдау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Үйге шақырту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Консултативтік және диагностикалық көмек: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 мамандар қабылдауы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Нысаналы топтағы адамдарды  профилактикалық медициналық қарап-тексеру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Рентгено-Флюрография, УЗД. Лабораториялық зерттеу, Сурдологиялық тексеру.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КТ, МРТ, ФГДС және қымбат лабораториялық зерттеулер келісім шарт бойынша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Аурухана ауыстыру қызметі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Физиотерапиялық көмек: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ЛФК, Үгу кабинеті т. б.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СБК және БШАЫЖ кабинеті, Репродуктивтік тамақтану орталығы.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Паллиативтік көмек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cademy.kz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67690" y="0"/>
          <a:ext cx="830199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58" y="713105"/>
            <a:ext cx="8305800" cy="2289175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кезеңде: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жыл – 500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ұмыс уақыты: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08:00 – 20:00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Үйге шақыртуға қабылдау: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08:00 – 20:00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Жоспарлы кезекшілікпен үйге шақырту (дәрігер, медбике) арнайы мед. көлікпен атқарылады.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1130" y="3128011"/>
            <a:ext cx="5757863" cy="1322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 қабылдау көрсеткіші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522 884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450 920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154538">
            <a:off x="2752628" y="4464647"/>
            <a:ext cx="471488" cy="53670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64074">
            <a:off x="5273209" y="4499741"/>
            <a:ext cx="471487" cy="48638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283" y="5013960"/>
            <a:ext cx="3948112" cy="1654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12128" y="5013960"/>
            <a:ext cx="3292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atin typeface="Academy.kz"/>
              </a:rPr>
              <a:t>Үйде қабылдау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2018-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56 149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2019- 44 703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Academy.kz"/>
              </a:rPr>
              <a:t> </a:t>
            </a:r>
            <a:endParaRPr lang="ru-RU" sz="3600" dirty="0">
              <a:latin typeface="Academy.kz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82210" y="5013959"/>
            <a:ext cx="3598863" cy="16316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Емханада қабылдау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2018- 466 735</a:t>
            </a:r>
            <a:endParaRPr lang="kk-KZ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2019- 406 217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4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700" b="1" dirty="0" smtClean="0"/>
              <a:t>Халық санағы 9 ай бойынша</a:t>
            </a:r>
            <a:endParaRPr lang="ru-RU" sz="27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8925" y="1171575"/>
          <a:ext cx="8564879" cy="1159352"/>
        </p:xfrm>
        <a:graphic>
          <a:graphicData uri="http://schemas.openxmlformats.org/drawingml/2006/table">
            <a:tbl>
              <a:tblPr/>
              <a:tblGrid>
                <a:gridCol w="2179955"/>
                <a:gridCol w="1240077"/>
                <a:gridCol w="1741349"/>
                <a:gridCol w="1701749"/>
                <a:gridCol w="1701749"/>
              </a:tblGrid>
              <a:tr h="289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ЖҚ МКК </a:t>
                      </a: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“ЖҚЕ </a:t>
                      </a: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2”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Ересектер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Жасөспірімдер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Балалар саны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24340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152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17 </a:t>
                      </a: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44 </a:t>
                      </a: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007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Қала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15270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kk-KZ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343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10986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27 599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Теңге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9070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809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6529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kk-KZ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408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91" name="Rectangle 1"/>
          <p:cNvSpPr>
            <a:spLocks noChangeArrowheads="1"/>
          </p:cNvSpPr>
          <p:nvPr/>
        </p:nvSpPr>
        <p:spPr bwMode="auto">
          <a:xfrm>
            <a:off x="0" y="2557761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kk-K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</a:t>
            </a:r>
            <a:r>
              <a:rPr lang="kk-K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                                                                                     </a:t>
            </a: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kk-K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Барлығы </a:t>
            </a:r>
            <a:r>
              <a:rPr lang="kk-KZ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45 443                                                              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Барлығы </a:t>
            </a:r>
            <a:r>
              <a:rPr lang="kk-KZ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44 007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Оның ішінде ересектер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25 621                                      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Оның ішінде ересектер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24 340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Ерлер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12 250                                                                   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Ерлер-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11 554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Әйелдер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13 371                                                               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Әйелдер-12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786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 туу жасындағы әйелдер - 10</a:t>
            </a:r>
            <a:r>
              <a:rPr lang="kk-KZ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689                            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 туу жасындағы әйелдер- 10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364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Жасөспірімдер 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2040                                                                                    Жасөспірімдер-2152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Ер-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1048                                                                             Ерлер-1116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Әйел: 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992                                                                        Әйелдер-1036</a:t>
            </a:r>
          </a:p>
          <a:p>
            <a:pPr indent="449263" eaLnBrk="0" hangingPunct="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жасқа дейінгі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бала саны-   1248                                            1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 дейінгі бала саны-1149</a:t>
            </a:r>
          </a:p>
          <a:p>
            <a:pPr indent="449263" eaLnBrk="0" hangingPunct="0"/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жасқа дейінгі бала саны:  6939                                              5 жасқа дейінгі бала саны: 6577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жасқа дейінгі бала саны: 17</a:t>
            </a:r>
            <a:r>
              <a:rPr lang="kk-KZ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782                                         15 </a:t>
            </a: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жасқа дейінгі бала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саны-17 515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Ер 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9116                                                                            Ерлер-8956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Әйел -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8666                                                                         Әйелдер-8559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219518" y="0"/>
            <a:ext cx="5623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Ауруша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ңдық көрсеткіші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47078" y="395923"/>
            <a:ext cx="28654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жыл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Барлығы 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46272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Ересектер-23753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Жасөспірімдер-2138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Балалар-20381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639435" y="395923"/>
            <a:ext cx="37179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жыл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Барлығы-38335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Ересектер-20911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Жасөспірімдер-1942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Балалар-15482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0" y="2164080"/>
            <a:ext cx="7499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Өлім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көрсеткіші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259715" y="2408555"/>
            <a:ext cx="3992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2018 жыл -106-1,9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‰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Ересектер-95-1,8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1жасқа дейінгі балалар-11-0,15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663758" y="2407603"/>
            <a:ext cx="403828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2019 жыл-89-1,8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‰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Ересектер-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85-1,6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‰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1жасқа дейінгі балалар-4-0,13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3277235" y="1535370"/>
            <a:ext cx="3367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Табиғи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өсім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1889760" y="1840865"/>
            <a:ext cx="257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-11,7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‰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4708525" y="1854517"/>
            <a:ext cx="2987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10,6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8119" y="3270504"/>
          <a:ext cx="8747761" cy="3387356"/>
        </p:xfrm>
        <a:graphic>
          <a:graphicData uri="http://schemas.openxmlformats.org/drawingml/2006/table">
            <a:tbl>
              <a:tblPr/>
              <a:tblGrid>
                <a:gridCol w="453887"/>
                <a:gridCol w="3498046"/>
                <a:gridCol w="1205440"/>
                <a:gridCol w="1618335"/>
                <a:gridCol w="1972053"/>
              </a:tblGrid>
              <a:tr h="263287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tabLst>
                          <a:tab pos="188913" algn="l"/>
                        </a:tabLst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Балаларға медициналық көмек көрсетудің сапалылығын </a:t>
                      </a:r>
                    </a:p>
                    <a:p>
                      <a:pPr algn="ctr">
                        <a:tabLst>
                          <a:tab pos="188913" algn="l"/>
                        </a:tabLst>
                        <a:defRPr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бағалау индикаторы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Мақсаттық деңгей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 көрсеткіштер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86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Сәбилер арасындағы өлім көрсеткіші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‰)</a:t>
                      </a:r>
                    </a:p>
                  </a:txBody>
                  <a:tcPr marL="42314" marR="4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жағдай  - 9,3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жағдай -4,2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79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Перинаталдық өлім көрсеткіші (0-7 күн)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Неоноталды өлім көрсеткіші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(8-28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Сәбилер өлім көрсеткіші(29 күннен-12 ай)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14" marR="4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жағдай-6,7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жағдай – 0,3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1жағдай -0,1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1-1,1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 жағдай – 3,1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8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 өлімі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(1-5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14" marR="4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1жағдай-0,8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жағдай -2,2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72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Ауруханадағы тәулікке жетпеген бала өлімі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14" marR="4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жағдай-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ғдай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- 0,01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8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222" marR="422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Пренатальды скринингтің орындалу пайызы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14" marR="4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233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8" name="Picture 3" descr="C:\Users\Глав врач\Desktop\Новая папка (5)\IMG_6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07920"/>
            <a:ext cx="443484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Глав врач\Desktop\фото\IMAG3895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6760" y="2407920"/>
            <a:ext cx="458724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0"/>
            <a:ext cx="8229600" cy="381000"/>
          </a:xfrm>
        </p:spPr>
        <p:txBody>
          <a:bodyPr/>
          <a:lstStyle/>
          <a:p>
            <a:r>
              <a:rPr lang="kk-KZ" sz="2000" b="1" dirty="0" smtClean="0"/>
              <a:t>АББ бойынша оқытылған мамандар</a:t>
            </a:r>
            <a:endParaRPr lang="ru-RU" sz="2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3840" y="350521"/>
          <a:ext cx="8580124" cy="34623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59280"/>
                <a:gridCol w="777245"/>
                <a:gridCol w="1280160"/>
                <a:gridCol w="1021080"/>
                <a:gridCol w="1325880"/>
                <a:gridCol w="975360"/>
                <a:gridCol w="1341119"/>
              </a:tblGrid>
              <a:tr h="359927">
                <a:tc gridSpan="3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ПУЗ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ИВБДВ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УПМП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98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Оқытылды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Оқытылды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Оқытылды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927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927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873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Ст.медсестры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медсестры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927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927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Соц.раб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366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врачи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4191000"/>
          <a:ext cx="8595360" cy="2523744"/>
        </p:xfrm>
        <a:graphic>
          <a:graphicData uri="http://schemas.openxmlformats.org/drawingml/2006/table">
            <a:tbl>
              <a:tblPr/>
              <a:tblGrid>
                <a:gridCol w="6284651"/>
                <a:gridCol w="2310709"/>
              </a:tblGrid>
              <a:tr h="41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Артериальды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гипертензия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429-10,0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Қант диабеті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83-1,9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Созылмалы жүрек жетіспеушілігі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0,22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Әлеуметтік</a:t>
                      </a:r>
                      <a:r>
                        <a:rPr lang="kk-KZ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келісім бойынша</a:t>
                      </a: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kk-KZ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22,59</a:t>
                      </a: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kk-KZ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7320" y="3808214"/>
            <a:ext cx="672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Ауруларды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бас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қару бағдарламасы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03960" y="243840"/>
          <a:ext cx="6858000" cy="62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1005840"/>
          <a:ext cx="458724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676" name="Picture 2" descr="https://beremennuyu.ru/images/beremennuyu/2018/04/21n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1225" y="1660525"/>
            <a:ext cx="442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o-krohe.ru/images/article/orig/2018/04/slizistye-vydeleniya-pri-beremennosti-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4725" y="4237038"/>
            <a:ext cx="43592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10182</TotalTime>
  <Words>1684</Words>
  <Application>Microsoft Office PowerPoint</Application>
  <PresentationFormat>Экран (4:3)</PresentationFormat>
  <Paragraphs>426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1_Тема Office</vt:lpstr>
      <vt:lpstr>2_Тема Office</vt:lpstr>
      <vt:lpstr>Worksheet</vt:lpstr>
      <vt:lpstr>Слайд 1</vt:lpstr>
      <vt:lpstr>№2 Жаңаөзен қалалық емхана 1982 жылы құрылып қолданысқа берілді. </vt:lpstr>
      <vt:lpstr>Медициналық көмек көрсету түрлері.</vt:lpstr>
      <vt:lpstr>Слайд 4</vt:lpstr>
      <vt:lpstr>Халық санағы 9 ай бойынша</vt:lpstr>
      <vt:lpstr>Слайд 6</vt:lpstr>
      <vt:lpstr>Слайд 7</vt:lpstr>
      <vt:lpstr>АББ бойынша оқытылған мамандар</vt:lpstr>
      <vt:lpstr>Слайд 9</vt:lpstr>
      <vt:lpstr>Слайд 10</vt:lpstr>
      <vt:lpstr>ЖИМ аурушаңдық көрсеткіші </vt:lpstr>
      <vt:lpstr>Слайд 12</vt:lpstr>
      <vt:lpstr>Қатерлі ісік ауруы. Қатерлі ісік аурушаңдығы, өлім көрсеткіші.</vt:lpstr>
      <vt:lpstr>Слайд 14</vt:lpstr>
      <vt:lpstr>Слайд 15</vt:lpstr>
      <vt:lpstr>Слайд 16</vt:lpstr>
      <vt:lpstr>Слайд 17</vt:lpstr>
      <vt:lpstr>Слайд 18</vt:lpstr>
      <vt:lpstr>Слайд 19</vt:lpstr>
      <vt:lpstr>Назарларыңызға  рахмет!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670</cp:revision>
  <dcterms:created xsi:type="dcterms:W3CDTF">2014-11-21T11:00:06Z</dcterms:created>
  <dcterms:modified xsi:type="dcterms:W3CDTF">2019-12-04T06:12:27Z</dcterms:modified>
</cp:coreProperties>
</file>