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14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298" r:id="rId3"/>
    <p:sldId id="301" r:id="rId4"/>
    <p:sldId id="344" r:id="rId5"/>
    <p:sldId id="345" r:id="rId6"/>
    <p:sldId id="346" r:id="rId7"/>
    <p:sldId id="347" r:id="rId8"/>
    <p:sldId id="316" r:id="rId9"/>
    <p:sldId id="328" r:id="rId10"/>
    <p:sldId id="322" r:id="rId11"/>
    <p:sldId id="323" r:id="rId12"/>
    <p:sldId id="324" r:id="rId13"/>
    <p:sldId id="325" r:id="rId14"/>
    <p:sldId id="326" r:id="rId15"/>
    <p:sldId id="327" r:id="rId16"/>
    <p:sldId id="314" r:id="rId17"/>
    <p:sldId id="307" r:id="rId18"/>
    <p:sldId id="313" r:id="rId19"/>
    <p:sldId id="289" r:id="rId20"/>
    <p:sldId id="349" r:id="rId21"/>
    <p:sldId id="350" r:id="rId22"/>
    <p:sldId id="332" r:id="rId23"/>
    <p:sldId id="338" r:id="rId24"/>
    <p:sldId id="339" r:id="rId25"/>
    <p:sldId id="340" r:id="rId26"/>
    <p:sldId id="341" r:id="rId27"/>
    <p:sldId id="335" r:id="rId28"/>
    <p:sldId id="315" r:id="rId29"/>
    <p:sldId id="287" r:id="rId30"/>
    <p:sldId id="311" r:id="rId31"/>
    <p:sldId id="261" r:id="rId32"/>
    <p:sldId id="317" r:id="rId33"/>
    <p:sldId id="262" r:id="rId34"/>
    <p:sldId id="263" r:id="rId35"/>
    <p:sldId id="285" r:id="rId36"/>
    <p:sldId id="265" r:id="rId37"/>
    <p:sldId id="266" r:id="rId38"/>
    <p:sldId id="267" r:id="rId39"/>
    <p:sldId id="268" r:id="rId40"/>
    <p:sldId id="293" r:id="rId41"/>
    <p:sldId id="297" r:id="rId42"/>
    <p:sldId id="269" r:id="rId4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33FF"/>
    <a:srgbClr val="FF0048"/>
    <a:srgbClr val="FF3399"/>
    <a:srgbClr val="00CC66"/>
    <a:srgbClr val="66FF66"/>
    <a:srgbClr val="CC66FF"/>
    <a:srgbClr val="CCECFF"/>
    <a:srgbClr val="CC00FF"/>
    <a:srgbClr val="FA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80" autoAdjust="0"/>
    <p:restoredTop sz="94660"/>
  </p:normalViewPr>
  <p:slideViewPr>
    <p:cSldViewPr snapToGrid="0">
      <p:cViewPr>
        <p:scale>
          <a:sx n="63" d="100"/>
          <a:sy n="63" d="100"/>
        </p:scale>
        <p:origin x="-148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01B39-ACAF-4B84-ABD2-35F2A1B57F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60DFD-D6B8-4175-8BE1-17D04A943A7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kk-KZ" dirty="0" smtClean="0"/>
            <a:t>Барлық қабатта бейнебақылаумен (</a:t>
          </a:r>
          <a:r>
            <a:rPr lang="ru-RU" dirty="0" smtClean="0"/>
            <a:t>28 дана</a:t>
          </a:r>
          <a:r>
            <a:rPr lang="kk-KZ" dirty="0" smtClean="0"/>
            <a:t>), заманға сай жиһаздармен, теледидармен, мұздатқыштармен, барлық кабинеттер ғаламтормен толықтай қамтамасыз етілген. </a:t>
          </a:r>
          <a:endParaRPr lang="ru-RU" dirty="0"/>
        </a:p>
      </dgm:t>
    </dgm:pt>
    <dgm:pt modelId="{ABA00E9D-FC49-482E-BB38-E8A3C55595DA}" type="parTrans" cxnId="{D0A539C1-46D2-4947-8F94-81ABE525CAED}">
      <dgm:prSet/>
      <dgm:spPr/>
      <dgm:t>
        <a:bodyPr/>
        <a:lstStyle/>
        <a:p>
          <a:endParaRPr lang="ru-RU"/>
        </a:p>
      </dgm:t>
    </dgm:pt>
    <dgm:pt modelId="{CE4AD566-6938-4C69-8A3A-7BD46D1C1542}" type="sibTrans" cxnId="{D0A539C1-46D2-4947-8F94-81ABE525CAED}">
      <dgm:prSet/>
      <dgm:spPr/>
      <dgm:t>
        <a:bodyPr/>
        <a:lstStyle/>
        <a:p>
          <a:endParaRPr lang="ru-RU"/>
        </a:p>
      </dgm:t>
    </dgm:pt>
    <dgm:pt modelId="{282CDFB7-B14C-4DBC-B2F6-D1F237F2ED5C}" type="pres">
      <dgm:prSet presAssocID="{56B01B39-ACAF-4B84-ABD2-35F2A1B57F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9FA4C-79ED-4C4C-883D-04018E4D6637}" type="pres">
      <dgm:prSet presAssocID="{BBA60DFD-D6B8-4175-8BE1-17D04A943A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539C1-46D2-4947-8F94-81ABE525CAED}" srcId="{56B01B39-ACAF-4B84-ABD2-35F2A1B57F45}" destId="{BBA60DFD-D6B8-4175-8BE1-17D04A943A75}" srcOrd="0" destOrd="0" parTransId="{ABA00E9D-FC49-482E-BB38-E8A3C55595DA}" sibTransId="{CE4AD566-6938-4C69-8A3A-7BD46D1C1542}"/>
    <dgm:cxn modelId="{D4B4CA68-B8F7-4A33-8601-A7E8CCDF467B}" type="presOf" srcId="{BBA60DFD-D6B8-4175-8BE1-17D04A943A75}" destId="{A679FA4C-79ED-4C4C-883D-04018E4D6637}" srcOrd="0" destOrd="0" presId="urn:microsoft.com/office/officeart/2005/8/layout/vList2"/>
    <dgm:cxn modelId="{D080EF8E-B9CA-4416-B1EF-731CCCD94220}" type="presOf" srcId="{56B01B39-ACAF-4B84-ABD2-35F2A1B57F45}" destId="{282CDFB7-B14C-4DBC-B2F6-D1F237F2ED5C}" srcOrd="0" destOrd="0" presId="urn:microsoft.com/office/officeart/2005/8/layout/vList2"/>
    <dgm:cxn modelId="{30F552EC-1613-439F-9DF4-775DE2E691BA}" type="presParOf" srcId="{282CDFB7-B14C-4DBC-B2F6-D1F237F2ED5C}" destId="{A679FA4C-79ED-4C4C-883D-04018E4D663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550D0D-4DB4-4AD4-A433-35FED09C5272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60F6D1F-C7C9-4ECF-91FE-A7EA08E72ABC}">
      <dgm:prSet custT="1"/>
      <dgm:spPr/>
      <dgm:t>
        <a:bodyPr/>
        <a:lstStyle/>
        <a:p>
          <a:pPr rtl="0"/>
          <a:r>
            <a:rPr lang="kk-KZ" sz="1400" dirty="0" smtClean="0">
              <a:solidFill>
                <a:srgbClr val="FF0000"/>
              </a:solidFill>
            </a:rPr>
            <a:t>Сәби өлім себептерінің алдын-алу, тууға қабілетті әйелдерді сауықтыру. Жүкті әйелдерді ерте есепке алу (12 апта)., зерттеу . Скрининг жұмысын күшейту</a:t>
          </a:r>
          <a:r>
            <a:rPr lang="kk-KZ" sz="2000" dirty="0" smtClean="0">
              <a:solidFill>
                <a:srgbClr val="FF0000"/>
              </a:solidFill>
            </a:rPr>
            <a:t>.</a:t>
          </a:r>
          <a:endParaRPr lang="ru-RU" sz="2000" dirty="0"/>
        </a:p>
      </dgm:t>
    </dgm:pt>
    <dgm:pt modelId="{7765C2E2-94F5-49B0-85C6-74358A009389}" type="parTrans" cxnId="{C2925715-5D67-4A24-B0B5-A56CA43766C9}">
      <dgm:prSet/>
      <dgm:spPr/>
      <dgm:t>
        <a:bodyPr/>
        <a:lstStyle/>
        <a:p>
          <a:endParaRPr lang="ru-RU"/>
        </a:p>
      </dgm:t>
    </dgm:pt>
    <dgm:pt modelId="{E044F1CB-67F9-4A09-9018-D1A2F910B1D7}" type="sibTrans" cxnId="{C2925715-5D67-4A24-B0B5-A56CA43766C9}">
      <dgm:prSet/>
      <dgm:spPr/>
      <dgm:t>
        <a:bodyPr/>
        <a:lstStyle/>
        <a:p>
          <a:endParaRPr lang="ru-RU"/>
        </a:p>
      </dgm:t>
    </dgm:pt>
    <dgm:pt modelId="{A8A30DA0-43B4-4163-A1AC-EF3D9D8105C8}">
      <dgm:prSet custT="1"/>
      <dgm:spPr/>
      <dgm:t>
        <a:bodyPr/>
        <a:lstStyle/>
        <a:p>
          <a:r>
            <a:rPr lang="kk-KZ" sz="2000" dirty="0" smtClean="0">
              <a:solidFill>
                <a:srgbClr val="FF0000"/>
              </a:solidFill>
            </a:rPr>
            <a:t>Емхананың 1-ші қабатыда орналасқан ҚОА асханасын көшіру-функциональды зерттеу бөлімшесін ашу.</a:t>
          </a:r>
          <a:endParaRPr lang="ru-RU" sz="2000" dirty="0">
            <a:solidFill>
              <a:srgbClr val="FF0000"/>
            </a:solidFill>
          </a:endParaRPr>
        </a:p>
      </dgm:t>
    </dgm:pt>
    <dgm:pt modelId="{164ABB31-8D23-4A2E-9D13-AA77090F6072}" type="parTrans" cxnId="{BB74463A-D70E-4418-9E3E-E20AC20831B5}">
      <dgm:prSet/>
      <dgm:spPr/>
      <dgm:t>
        <a:bodyPr/>
        <a:lstStyle/>
        <a:p>
          <a:endParaRPr lang="ru-RU"/>
        </a:p>
      </dgm:t>
    </dgm:pt>
    <dgm:pt modelId="{04A3ABF3-AAD5-4C22-8F06-AD68F98F5525}" type="sibTrans" cxnId="{BB74463A-D70E-4418-9E3E-E20AC20831B5}">
      <dgm:prSet/>
      <dgm:spPr/>
      <dgm:t>
        <a:bodyPr/>
        <a:lstStyle/>
        <a:p>
          <a:endParaRPr lang="ru-RU"/>
        </a:p>
      </dgm:t>
    </dgm:pt>
    <dgm:pt modelId="{43A188C2-A59E-4A7F-8E9A-DF22960529A4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0000"/>
              </a:solidFill>
            </a:rPr>
            <a:t>4-жеделд</a:t>
          </a:r>
          <a:r>
            <a:rPr lang="kk-KZ" sz="1800" dirty="0" smtClean="0">
              <a:solidFill>
                <a:srgbClr val="FF0000"/>
              </a:solidFill>
            </a:rPr>
            <a:t>ілік санаты (бригаданың келу уақыты-60 минутқа дейін) Диспетчерлік пунктін ашу.</a:t>
          </a:r>
          <a:endParaRPr lang="ru-RU" sz="1800" dirty="0">
            <a:solidFill>
              <a:srgbClr val="FF0000"/>
            </a:solidFill>
          </a:endParaRPr>
        </a:p>
      </dgm:t>
    </dgm:pt>
    <dgm:pt modelId="{9CAF965D-00C7-4C1E-AA8B-5F4125FB4974}" type="parTrans" cxnId="{5A8F2D0E-D95B-41BF-9DE1-9D4965908CC2}">
      <dgm:prSet/>
      <dgm:spPr/>
      <dgm:t>
        <a:bodyPr/>
        <a:lstStyle/>
        <a:p>
          <a:endParaRPr lang="ru-RU"/>
        </a:p>
      </dgm:t>
    </dgm:pt>
    <dgm:pt modelId="{58FC1AED-EA2F-42A0-82CC-B8D797384423}" type="sibTrans" cxnId="{5A8F2D0E-D95B-41BF-9DE1-9D4965908CC2}">
      <dgm:prSet/>
      <dgm:spPr/>
      <dgm:t>
        <a:bodyPr/>
        <a:lstStyle/>
        <a:p>
          <a:endParaRPr lang="ru-RU"/>
        </a:p>
      </dgm:t>
    </dgm:pt>
    <dgm:pt modelId="{D45B0D64-6D17-44AB-A22A-F7E22B8EBAAD}">
      <dgm:prSet custT="1"/>
      <dgm:spPr/>
      <dgm:t>
        <a:bodyPr/>
        <a:lstStyle/>
        <a:p>
          <a:pPr rtl="0"/>
          <a:r>
            <a:rPr lang="kk-KZ" sz="1800" dirty="0" smtClean="0">
              <a:solidFill>
                <a:srgbClr val="FF0000"/>
              </a:solidFill>
            </a:rPr>
            <a:t>Маңғыстау облыстық денсаулық сақтау басқармасының келісімімен дәрі-дәрмектердің толықтай қамтамасыз ету.</a:t>
          </a:r>
          <a:endParaRPr lang="ru-RU" sz="1800" dirty="0">
            <a:solidFill>
              <a:srgbClr val="FF0000"/>
            </a:solidFill>
          </a:endParaRPr>
        </a:p>
      </dgm:t>
    </dgm:pt>
    <dgm:pt modelId="{4A1DA65D-3EC0-4FED-98AE-4C7C3067D0A0}" type="parTrans" cxnId="{DE9E41A1-B7CE-4658-953A-158924A40430}">
      <dgm:prSet/>
      <dgm:spPr/>
      <dgm:t>
        <a:bodyPr/>
        <a:lstStyle/>
        <a:p>
          <a:endParaRPr lang="ru-RU"/>
        </a:p>
      </dgm:t>
    </dgm:pt>
    <dgm:pt modelId="{2C4C33BD-8051-40CA-980D-C991EFFFB46B}" type="sibTrans" cxnId="{DE9E41A1-B7CE-4658-953A-158924A40430}">
      <dgm:prSet/>
      <dgm:spPr/>
      <dgm:t>
        <a:bodyPr/>
        <a:lstStyle/>
        <a:p>
          <a:endParaRPr lang="ru-RU"/>
        </a:p>
      </dgm:t>
    </dgm:pt>
    <dgm:pt modelId="{71D66EFF-08CB-4B1E-82FA-03077F14C5F8}" type="pres">
      <dgm:prSet presAssocID="{74550D0D-4DB4-4AD4-A433-35FED09C52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E1284-9CAD-49AA-A72E-A6C0077268E3}" type="pres">
      <dgm:prSet presAssocID="{A8A30DA0-43B4-4163-A1AC-EF3D9D8105C8}" presName="parentText" presStyleLbl="node1" presStyleIdx="0" presStyleCnt="4" custScaleY="93614" custLinFactY="-43856" custLinFactNeighborX="-6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99498-D600-4F9E-8578-4C75E97E1869}" type="pres">
      <dgm:prSet presAssocID="{04A3ABF3-AAD5-4C22-8F06-AD68F98F5525}" presName="spacer" presStyleCnt="0"/>
      <dgm:spPr/>
    </dgm:pt>
    <dgm:pt modelId="{82D3A927-1F2D-41CA-9E73-88E38D92A32C}" type="pres">
      <dgm:prSet presAssocID="{D60F6D1F-C7C9-4ECF-91FE-A7EA08E72ABC}" presName="parentText" presStyleLbl="node1" presStyleIdx="1" presStyleCnt="4" custScaleX="99578" custScaleY="73594" custLinFactY="-317" custLinFactNeighborX="3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DAD50-E95C-4C90-8592-BC2D6299B700}" type="pres">
      <dgm:prSet presAssocID="{E044F1CB-67F9-4A09-9018-D1A2F910B1D7}" presName="spacer" presStyleCnt="0"/>
      <dgm:spPr/>
    </dgm:pt>
    <dgm:pt modelId="{298FE0AE-D0B8-4F29-8A77-55AF9D9E225F}" type="pres">
      <dgm:prSet presAssocID="{43A188C2-A59E-4A7F-8E9A-DF22960529A4}" presName="parentText" presStyleLbl="node1" presStyleIdx="2" presStyleCnt="4" custScaleY="61483" custLinFactY="-1971" custLinFactNeighborX="6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1CC5-935D-479D-B152-425967D557EB}" type="pres">
      <dgm:prSet presAssocID="{58FC1AED-EA2F-42A0-82CC-B8D797384423}" presName="spacer" presStyleCnt="0"/>
      <dgm:spPr/>
    </dgm:pt>
    <dgm:pt modelId="{F9252CE7-2309-43BE-9417-2BC45F1F8464}" type="pres">
      <dgm:prSet presAssocID="{D45B0D64-6D17-44AB-A22A-F7E22B8EBA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F2E9A-CC59-409D-86DA-A2559101E43B}" type="presOf" srcId="{D60F6D1F-C7C9-4ECF-91FE-A7EA08E72ABC}" destId="{82D3A927-1F2D-41CA-9E73-88E38D92A32C}" srcOrd="0" destOrd="0" presId="urn:microsoft.com/office/officeart/2005/8/layout/vList2"/>
    <dgm:cxn modelId="{5A8F2D0E-D95B-41BF-9DE1-9D4965908CC2}" srcId="{74550D0D-4DB4-4AD4-A433-35FED09C5272}" destId="{43A188C2-A59E-4A7F-8E9A-DF22960529A4}" srcOrd="2" destOrd="0" parTransId="{9CAF965D-00C7-4C1E-AA8B-5F4125FB4974}" sibTransId="{58FC1AED-EA2F-42A0-82CC-B8D797384423}"/>
    <dgm:cxn modelId="{C2925715-5D67-4A24-B0B5-A56CA43766C9}" srcId="{74550D0D-4DB4-4AD4-A433-35FED09C5272}" destId="{D60F6D1F-C7C9-4ECF-91FE-A7EA08E72ABC}" srcOrd="1" destOrd="0" parTransId="{7765C2E2-94F5-49B0-85C6-74358A009389}" sibTransId="{E044F1CB-67F9-4A09-9018-D1A2F910B1D7}"/>
    <dgm:cxn modelId="{008A1565-7305-40A4-A841-9BCA60824F67}" type="presOf" srcId="{43A188C2-A59E-4A7F-8E9A-DF22960529A4}" destId="{298FE0AE-D0B8-4F29-8A77-55AF9D9E225F}" srcOrd="0" destOrd="0" presId="urn:microsoft.com/office/officeart/2005/8/layout/vList2"/>
    <dgm:cxn modelId="{BB74463A-D70E-4418-9E3E-E20AC20831B5}" srcId="{74550D0D-4DB4-4AD4-A433-35FED09C5272}" destId="{A8A30DA0-43B4-4163-A1AC-EF3D9D8105C8}" srcOrd="0" destOrd="0" parTransId="{164ABB31-8D23-4A2E-9D13-AA77090F6072}" sibTransId="{04A3ABF3-AAD5-4C22-8F06-AD68F98F5525}"/>
    <dgm:cxn modelId="{697B4C63-8C52-406F-A037-E098F688C186}" type="presOf" srcId="{74550D0D-4DB4-4AD4-A433-35FED09C5272}" destId="{71D66EFF-08CB-4B1E-82FA-03077F14C5F8}" srcOrd="0" destOrd="0" presId="urn:microsoft.com/office/officeart/2005/8/layout/vList2"/>
    <dgm:cxn modelId="{22F7714E-184B-4D53-A02A-ADAADEF89FFD}" type="presOf" srcId="{A8A30DA0-43B4-4163-A1AC-EF3D9D8105C8}" destId="{BF4E1284-9CAD-49AA-A72E-A6C0077268E3}" srcOrd="0" destOrd="0" presId="urn:microsoft.com/office/officeart/2005/8/layout/vList2"/>
    <dgm:cxn modelId="{C2C12B9D-7E7E-46BF-BD6A-AEB8FE174756}" type="presOf" srcId="{D45B0D64-6D17-44AB-A22A-F7E22B8EBAAD}" destId="{F9252CE7-2309-43BE-9417-2BC45F1F8464}" srcOrd="0" destOrd="0" presId="urn:microsoft.com/office/officeart/2005/8/layout/vList2"/>
    <dgm:cxn modelId="{DE9E41A1-B7CE-4658-953A-158924A40430}" srcId="{74550D0D-4DB4-4AD4-A433-35FED09C5272}" destId="{D45B0D64-6D17-44AB-A22A-F7E22B8EBAAD}" srcOrd="3" destOrd="0" parTransId="{4A1DA65D-3EC0-4FED-98AE-4C7C3067D0A0}" sibTransId="{2C4C33BD-8051-40CA-980D-C991EFFFB46B}"/>
    <dgm:cxn modelId="{49E91EB5-DD76-4EAA-98BB-CCDFDC6F7F4D}" type="presParOf" srcId="{71D66EFF-08CB-4B1E-82FA-03077F14C5F8}" destId="{BF4E1284-9CAD-49AA-A72E-A6C0077268E3}" srcOrd="0" destOrd="0" presId="urn:microsoft.com/office/officeart/2005/8/layout/vList2"/>
    <dgm:cxn modelId="{EEC1A2F0-A6EB-4BE8-859C-6797BB2BD3D2}" type="presParOf" srcId="{71D66EFF-08CB-4B1E-82FA-03077F14C5F8}" destId="{83699498-D600-4F9E-8578-4C75E97E1869}" srcOrd="1" destOrd="0" presId="urn:microsoft.com/office/officeart/2005/8/layout/vList2"/>
    <dgm:cxn modelId="{165C32F3-4BA9-4777-BE0D-06F6011EF14F}" type="presParOf" srcId="{71D66EFF-08CB-4B1E-82FA-03077F14C5F8}" destId="{82D3A927-1F2D-41CA-9E73-88E38D92A32C}" srcOrd="2" destOrd="0" presId="urn:microsoft.com/office/officeart/2005/8/layout/vList2"/>
    <dgm:cxn modelId="{3F85ADA9-5837-4DD5-8B39-7FB3BE357151}" type="presParOf" srcId="{71D66EFF-08CB-4B1E-82FA-03077F14C5F8}" destId="{3B1DAD50-E95C-4C90-8592-BC2D6299B700}" srcOrd="3" destOrd="0" presId="urn:microsoft.com/office/officeart/2005/8/layout/vList2"/>
    <dgm:cxn modelId="{134A3233-6663-4940-805C-24E5E73559E2}" type="presParOf" srcId="{71D66EFF-08CB-4B1E-82FA-03077F14C5F8}" destId="{298FE0AE-D0B8-4F29-8A77-55AF9D9E225F}" srcOrd="4" destOrd="0" presId="urn:microsoft.com/office/officeart/2005/8/layout/vList2"/>
    <dgm:cxn modelId="{ABDC39D5-E26F-4966-8713-45FF43C2FF83}" type="presParOf" srcId="{71D66EFF-08CB-4B1E-82FA-03077F14C5F8}" destId="{DF271CC5-935D-479D-B152-425967D557EB}" srcOrd="5" destOrd="0" presId="urn:microsoft.com/office/officeart/2005/8/layout/vList2"/>
    <dgm:cxn modelId="{3FB351C7-8C36-4332-A82B-C9100A5A705E}" type="presParOf" srcId="{71D66EFF-08CB-4B1E-82FA-03077F14C5F8}" destId="{F9252CE7-2309-43BE-9417-2BC45F1F846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D289C4-1916-4DAD-BEC9-B2415172E231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33B716B-E1EC-46C6-97D3-6B74F15CA4B4}" type="pres">
      <dgm:prSet presAssocID="{71D289C4-1916-4DAD-BEC9-B2415172E2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EC691-C34B-4B2A-837F-0E8AFBAFE121}" type="presOf" srcId="{71D289C4-1916-4DAD-BEC9-B2415172E231}" destId="{533B716B-E1EC-46C6-97D3-6B74F15CA4B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52AA8-79CB-4B67-98B2-7BB88EC844F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70C1012-772C-44A5-94D8-34FAECF9BF0D}">
      <dgm:prSet custT="1"/>
      <dgm:spPr/>
      <dgm:t>
        <a:bodyPr/>
        <a:lstStyle/>
        <a:p>
          <a:pPr rtl="0"/>
          <a:r>
            <a:rPr lang="kk-KZ" sz="1800" b="1" dirty="0" smtClean="0">
              <a:cs typeface="Aharoni" pitchFamily="2" charset="-79"/>
            </a:rPr>
            <a:t>Емханада 01.01.2015ж </a:t>
          </a:r>
          <a:r>
            <a:rPr lang="en-US" sz="1800" b="1" dirty="0" smtClean="0">
              <a:latin typeface="Aharoni" pitchFamily="2" charset="-79"/>
              <a:cs typeface="Aharoni" pitchFamily="2" charset="-79"/>
            </a:rPr>
            <a:t>CALL-</a:t>
          </a:r>
          <a:r>
            <a:rPr lang="kk-KZ" sz="1800" b="1" dirty="0" smtClean="0">
              <a:cs typeface="Aharoni" pitchFamily="2" charset="-79"/>
            </a:rPr>
            <a:t>орталық ашылды. 4-білімдерін жетілдірген маман операторлар жумыс  жасайды. Жұмыс 08.00-20.00 . Емхана </a:t>
          </a:r>
          <a:r>
            <a:rPr lang="en-US" sz="1800" b="1" dirty="0" smtClean="0">
              <a:latin typeface="Aharoni" pitchFamily="2" charset="-79"/>
              <a:cs typeface="Aharoni" pitchFamily="2" charset="-79"/>
            </a:rPr>
            <a:t>CALL-</a:t>
          </a:r>
          <a:r>
            <a:rPr lang="kk-KZ" sz="1800" b="1" dirty="0" smtClean="0">
              <a:cs typeface="Aharoni" pitchFamily="2" charset="-79"/>
            </a:rPr>
            <a:t>орталығының қабылдау кезегімен жұмысы нақты жолға қойылып,кезексіз емхана бағытымен жұмыс жүргізілуде. Телефон 93-308 </a:t>
          </a:r>
        </a:p>
        <a:p>
          <a:pPr rtl="0"/>
          <a:r>
            <a:rPr lang="kk-KZ" sz="1800" b="1" dirty="0" smtClean="0">
              <a:cs typeface="Aharoni" pitchFamily="2" charset="-79"/>
            </a:rPr>
            <a:t>Жауапты маман Дайрабекова Айша Турсинбековна.</a:t>
          </a:r>
          <a:endParaRPr lang="ru-RU" sz="1800" b="1" dirty="0">
            <a:cs typeface="Aharoni" pitchFamily="2" charset="-79"/>
          </a:endParaRPr>
        </a:p>
      </dgm:t>
    </dgm:pt>
    <dgm:pt modelId="{E68950F1-E729-443F-AF26-7562901B9A74}" type="parTrans" cxnId="{F95F042D-0092-428A-940A-490E6F888A3E}">
      <dgm:prSet/>
      <dgm:spPr/>
      <dgm:t>
        <a:bodyPr/>
        <a:lstStyle/>
        <a:p>
          <a:endParaRPr lang="ru-RU"/>
        </a:p>
      </dgm:t>
    </dgm:pt>
    <dgm:pt modelId="{5DEC605D-A8E5-4E23-B9BF-F9B8CAC38932}" type="sibTrans" cxnId="{F95F042D-0092-428A-940A-490E6F888A3E}">
      <dgm:prSet/>
      <dgm:spPr/>
      <dgm:t>
        <a:bodyPr/>
        <a:lstStyle/>
        <a:p>
          <a:endParaRPr lang="ru-RU"/>
        </a:p>
      </dgm:t>
    </dgm:pt>
    <dgm:pt modelId="{670EAB63-0A23-4C4C-8843-BEB7479A3535}" type="pres">
      <dgm:prSet presAssocID="{94452AA8-79CB-4B67-98B2-7BB88EC844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38A6C-E746-4F70-89FB-88F65DCA38FB}" type="pres">
      <dgm:prSet presAssocID="{C70C1012-772C-44A5-94D8-34FAECF9BF0D}" presName="parentText" presStyleLbl="node1" presStyleIdx="0" presStyleCnt="1" custAng="0" custScaleY="93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DB3A2-4AD0-42EE-8A05-9E78FC0EC39A}" type="presOf" srcId="{94452AA8-79CB-4B67-98B2-7BB88EC844FB}" destId="{670EAB63-0A23-4C4C-8843-BEB7479A3535}" srcOrd="0" destOrd="0" presId="urn:microsoft.com/office/officeart/2005/8/layout/vList2"/>
    <dgm:cxn modelId="{F95F042D-0092-428A-940A-490E6F888A3E}" srcId="{94452AA8-79CB-4B67-98B2-7BB88EC844FB}" destId="{C70C1012-772C-44A5-94D8-34FAECF9BF0D}" srcOrd="0" destOrd="0" parTransId="{E68950F1-E729-443F-AF26-7562901B9A74}" sibTransId="{5DEC605D-A8E5-4E23-B9BF-F9B8CAC38932}"/>
    <dgm:cxn modelId="{B11E062C-7BF9-42D5-9C6F-B5611601B8C1}" type="presOf" srcId="{C70C1012-772C-44A5-94D8-34FAECF9BF0D}" destId="{B5038A6C-E746-4F70-89FB-88F65DCA38FB}" srcOrd="0" destOrd="0" presId="urn:microsoft.com/office/officeart/2005/8/layout/vList2"/>
    <dgm:cxn modelId="{246AD07F-E5CB-45BE-9BA3-8F893535F893}" type="presParOf" srcId="{670EAB63-0A23-4C4C-8843-BEB7479A3535}" destId="{B5038A6C-E746-4F70-89FB-88F65DCA38FB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9FF22-4655-4F32-92B9-9D24263208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166A72-CC29-41F5-A079-EE720AD0950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kk-KZ" dirty="0" smtClean="0"/>
            <a:t>Емхана қабылдау айналымы</a:t>
          </a:r>
          <a:endParaRPr lang="ru-RU" dirty="0"/>
        </a:p>
      </dgm:t>
    </dgm:pt>
    <dgm:pt modelId="{EEC6D73E-A550-406E-AB5E-2562A1E0E09F}" type="parTrans" cxnId="{E92C1C00-EB4B-4952-BB29-6BBD0D501A95}">
      <dgm:prSet/>
      <dgm:spPr/>
      <dgm:t>
        <a:bodyPr/>
        <a:lstStyle/>
        <a:p>
          <a:endParaRPr lang="ru-RU"/>
        </a:p>
      </dgm:t>
    </dgm:pt>
    <dgm:pt modelId="{4987A68B-2963-4B51-BCA9-FC4ED61CDC6B}" type="sibTrans" cxnId="{E92C1C00-EB4B-4952-BB29-6BBD0D501A95}">
      <dgm:prSet/>
      <dgm:spPr/>
      <dgm:t>
        <a:bodyPr/>
        <a:lstStyle/>
        <a:p>
          <a:endParaRPr lang="ru-RU"/>
        </a:p>
      </dgm:t>
    </dgm:pt>
    <dgm:pt modelId="{17C92BDF-7EA1-4C0D-B234-6FBFBE3DA527}" type="pres">
      <dgm:prSet presAssocID="{6359FF22-4655-4F32-92B9-9D24263208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4597B-D34C-4FB5-9A74-7DAA1030E5BA}" type="pres">
      <dgm:prSet presAssocID="{92166A72-CC29-41F5-A079-EE720AD095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DBEB9-98A5-4D38-A725-0B391BB4BA67}" type="presOf" srcId="{92166A72-CC29-41F5-A079-EE720AD0950D}" destId="{8CB4597B-D34C-4FB5-9A74-7DAA1030E5BA}" srcOrd="0" destOrd="0" presId="urn:microsoft.com/office/officeart/2005/8/layout/vList2"/>
    <dgm:cxn modelId="{C6C97770-0353-4577-BC03-B56DB5A97016}" type="presOf" srcId="{6359FF22-4655-4F32-92B9-9D2426320864}" destId="{17C92BDF-7EA1-4C0D-B234-6FBFBE3DA527}" srcOrd="0" destOrd="0" presId="urn:microsoft.com/office/officeart/2005/8/layout/vList2"/>
    <dgm:cxn modelId="{E92C1C00-EB4B-4952-BB29-6BBD0D501A95}" srcId="{6359FF22-4655-4F32-92B9-9D2426320864}" destId="{92166A72-CC29-41F5-A079-EE720AD0950D}" srcOrd="0" destOrd="0" parTransId="{EEC6D73E-A550-406E-AB5E-2562A1E0E09F}" sibTransId="{4987A68B-2963-4B51-BCA9-FC4ED61CDC6B}"/>
    <dgm:cxn modelId="{B046D2A6-03D8-4EDF-8577-DE9E728E174D}" type="presParOf" srcId="{17C92BDF-7EA1-4C0D-B234-6FBFBE3DA527}" destId="{8CB4597B-D34C-4FB5-9A74-7DAA1030E5B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F1EB84-FE4A-4D72-B3F1-04796414A6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ACDC3-94FF-4732-8541-69CDE035965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kk-KZ" sz="1700" dirty="0" smtClean="0"/>
            <a:t>      </a:t>
          </a:r>
          <a:r>
            <a:rPr lang="kk-KZ" sz="2800" dirty="0" smtClean="0"/>
            <a:t>Жүктілік бойынша есеп 2017 жылы.</a:t>
          </a:r>
          <a:br>
            <a:rPr lang="kk-KZ" sz="2800" dirty="0" smtClean="0"/>
          </a:br>
          <a:endParaRPr lang="ru-RU" sz="2800" dirty="0"/>
        </a:p>
      </dgm:t>
    </dgm:pt>
    <dgm:pt modelId="{3E5B7F58-CA3F-42D5-B6EB-FD3C72210683}" type="parTrans" cxnId="{84177B90-13D8-4116-BBC6-0CA74CF30132}">
      <dgm:prSet/>
      <dgm:spPr/>
      <dgm:t>
        <a:bodyPr/>
        <a:lstStyle/>
        <a:p>
          <a:endParaRPr lang="ru-RU"/>
        </a:p>
      </dgm:t>
    </dgm:pt>
    <dgm:pt modelId="{524389CF-B71E-4983-8FBA-B5DB34DF9D85}" type="sibTrans" cxnId="{84177B90-13D8-4116-BBC6-0CA74CF30132}">
      <dgm:prSet/>
      <dgm:spPr/>
      <dgm:t>
        <a:bodyPr/>
        <a:lstStyle/>
        <a:p>
          <a:endParaRPr lang="ru-RU"/>
        </a:p>
      </dgm:t>
    </dgm:pt>
    <dgm:pt modelId="{652012C4-08A7-405C-BF4D-114CDF1FA5F7}" type="pres">
      <dgm:prSet presAssocID="{2DF1EB84-FE4A-4D72-B3F1-04796414A6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4CC62-DC3B-411B-9E94-7ECEB646CF30}" type="pres">
      <dgm:prSet presAssocID="{003ACDC3-94FF-4732-8541-69CDE03596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9337A-18A2-4320-A961-A6A0201A0C8F}" type="presOf" srcId="{2DF1EB84-FE4A-4D72-B3F1-04796414A634}" destId="{652012C4-08A7-405C-BF4D-114CDF1FA5F7}" srcOrd="0" destOrd="0" presId="urn:microsoft.com/office/officeart/2005/8/layout/vList2"/>
    <dgm:cxn modelId="{84177B90-13D8-4116-BBC6-0CA74CF30132}" srcId="{2DF1EB84-FE4A-4D72-B3F1-04796414A634}" destId="{003ACDC3-94FF-4732-8541-69CDE0359654}" srcOrd="0" destOrd="0" parTransId="{3E5B7F58-CA3F-42D5-B6EB-FD3C72210683}" sibTransId="{524389CF-B71E-4983-8FBA-B5DB34DF9D85}"/>
    <dgm:cxn modelId="{8BEA21A2-7C9A-43A3-9DDA-970F74890E2B}" type="presOf" srcId="{003ACDC3-94FF-4732-8541-69CDE0359654}" destId="{1FA4CC62-DC3B-411B-9E94-7ECEB646CF30}" srcOrd="0" destOrd="0" presId="urn:microsoft.com/office/officeart/2005/8/layout/vList2"/>
    <dgm:cxn modelId="{889DC72D-BDEA-45C4-A980-28F27F532BEF}" type="presParOf" srcId="{652012C4-08A7-405C-BF4D-114CDF1FA5F7}" destId="{1FA4CC62-DC3B-411B-9E94-7ECEB646CF30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BF3584-1984-4F67-B7D4-1A631ADFEC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B75BD-D867-4367-BA51-89EC4B4BDC68}">
      <dgm:prSet custT="1"/>
      <dgm:spPr/>
      <dgm:t>
        <a:bodyPr/>
        <a:lstStyle/>
        <a:p>
          <a:pPr rtl="0"/>
          <a:r>
            <a:rPr lang="kk-KZ" sz="1400" dirty="0" smtClean="0"/>
            <a:t>Тууға қабілетті әйелдер саны--12889</a:t>
          </a:r>
          <a:endParaRPr lang="en-US" sz="1400" dirty="0"/>
        </a:p>
      </dgm:t>
    </dgm:pt>
    <dgm:pt modelId="{00AA78A0-8AA5-4DF5-AF57-E63AD4595378}" type="parTrans" cxnId="{B35CC102-4B11-4544-903F-9B3EB6E5ED39}">
      <dgm:prSet/>
      <dgm:spPr/>
      <dgm:t>
        <a:bodyPr/>
        <a:lstStyle/>
        <a:p>
          <a:endParaRPr lang="ru-RU"/>
        </a:p>
      </dgm:t>
    </dgm:pt>
    <dgm:pt modelId="{2835C8B1-E1AC-4EA0-BF2A-45FEEF19DA73}" type="sibTrans" cxnId="{B35CC102-4B11-4544-903F-9B3EB6E5ED39}">
      <dgm:prSet/>
      <dgm:spPr/>
      <dgm:t>
        <a:bodyPr/>
        <a:lstStyle/>
        <a:p>
          <a:endParaRPr lang="ru-RU"/>
        </a:p>
      </dgm:t>
    </dgm:pt>
    <dgm:pt modelId="{1A66B7D9-6AA9-4EE3-96E6-5D748AF6F018}">
      <dgm:prSet custT="1"/>
      <dgm:spPr/>
      <dgm:t>
        <a:bodyPr/>
        <a:lstStyle/>
        <a:p>
          <a:pPr rtl="0"/>
          <a:r>
            <a:rPr lang="ru-RU" sz="1200" dirty="0" smtClean="0"/>
            <a:t>12 </a:t>
          </a:r>
          <a:r>
            <a:rPr lang="ru-RU" sz="1200" dirty="0" err="1" smtClean="0"/>
            <a:t>аптаға дейінгі</a:t>
          </a:r>
          <a:r>
            <a:rPr lang="ru-RU" sz="1200" dirty="0" smtClean="0"/>
            <a:t> – 1681 – 96,5</a:t>
          </a:r>
          <a:r>
            <a:rPr lang="en-US" sz="1200" dirty="0" smtClean="0"/>
            <a:t>%</a:t>
          </a:r>
          <a:endParaRPr lang="ru-RU" sz="1200" dirty="0"/>
        </a:p>
      </dgm:t>
    </dgm:pt>
    <dgm:pt modelId="{2FFC7A0E-899F-4712-BDAC-A70D96627A13}" type="parTrans" cxnId="{93B37818-9E03-45CC-9D10-30C044134E01}">
      <dgm:prSet/>
      <dgm:spPr/>
      <dgm:t>
        <a:bodyPr/>
        <a:lstStyle/>
        <a:p>
          <a:endParaRPr lang="ru-RU"/>
        </a:p>
      </dgm:t>
    </dgm:pt>
    <dgm:pt modelId="{E47D5F6D-0E5C-495C-9F74-AB3AEC2E1BAC}" type="sibTrans" cxnId="{93B37818-9E03-45CC-9D10-30C044134E01}">
      <dgm:prSet/>
      <dgm:spPr/>
      <dgm:t>
        <a:bodyPr/>
        <a:lstStyle/>
        <a:p>
          <a:endParaRPr lang="ru-RU"/>
        </a:p>
      </dgm:t>
    </dgm:pt>
    <dgm:pt modelId="{9D9FC388-C60E-418F-938E-E415302438F3}">
      <dgm:prSet custT="1"/>
      <dgm:spPr/>
      <dgm:t>
        <a:bodyPr/>
        <a:lstStyle/>
        <a:p>
          <a:pPr rtl="0"/>
          <a:r>
            <a:rPr lang="kk-KZ" sz="1200" dirty="0" smtClean="0"/>
            <a:t>Босанған – 1632 : Уақытылы босану-1529</a:t>
          </a:r>
        </a:p>
        <a:p>
          <a:pPr rtl="0"/>
          <a:r>
            <a:rPr lang="kk-KZ" sz="1200" dirty="0" smtClean="0"/>
            <a:t>                                   Мезгілінен ерте босану-103</a:t>
          </a:r>
        </a:p>
        <a:p>
          <a:pPr rtl="0"/>
          <a:r>
            <a:rPr lang="kk-KZ" sz="1200" dirty="0" smtClean="0"/>
            <a:t>                                    Уйде босану - 0 </a:t>
          </a:r>
          <a:endParaRPr lang="ru-RU" sz="1200" dirty="0"/>
        </a:p>
      </dgm:t>
    </dgm:pt>
    <dgm:pt modelId="{63F4D1D6-5A29-4902-A5E4-E64E4D961A67}" type="parTrans" cxnId="{C4CF4A61-408E-4C4B-89A8-AF55A92BA357}">
      <dgm:prSet/>
      <dgm:spPr/>
      <dgm:t>
        <a:bodyPr/>
        <a:lstStyle/>
        <a:p>
          <a:endParaRPr lang="ru-RU"/>
        </a:p>
      </dgm:t>
    </dgm:pt>
    <dgm:pt modelId="{3D51C31C-7B77-446B-B80C-08E90AE67A14}" type="sibTrans" cxnId="{C4CF4A61-408E-4C4B-89A8-AF55A92BA357}">
      <dgm:prSet/>
      <dgm:spPr/>
      <dgm:t>
        <a:bodyPr/>
        <a:lstStyle/>
        <a:p>
          <a:endParaRPr lang="ru-RU"/>
        </a:p>
      </dgm:t>
    </dgm:pt>
    <dgm:pt modelId="{79C3CF4D-5B19-427A-8903-770D62CBACC9}">
      <dgm:prSet custT="1"/>
      <dgm:spPr/>
      <dgm:t>
        <a:bodyPr/>
        <a:lstStyle/>
        <a:p>
          <a:pPr rtl="0"/>
          <a:r>
            <a:rPr lang="kk-KZ" sz="1200" dirty="0" smtClean="0"/>
            <a:t>Ақтау қаласы – 96-?</a:t>
          </a:r>
          <a:endParaRPr lang="en-US" sz="1200" dirty="0" smtClean="0"/>
        </a:p>
        <a:p>
          <a:pPr rtl="0"/>
          <a:r>
            <a:rPr lang="kk-KZ" sz="1200" dirty="0" smtClean="0"/>
            <a:t>Жаңаөзен қаласы – 1760*?</a:t>
          </a:r>
          <a:endParaRPr lang="en-US" sz="1200" dirty="0" smtClean="0"/>
        </a:p>
        <a:p>
          <a:pPr rtl="0"/>
          <a:r>
            <a:rPr lang="kk-KZ" sz="1200" dirty="0" smtClean="0"/>
            <a:t>Басқа қалаларда - 7 ?</a:t>
          </a:r>
          <a:endParaRPr lang="ru-RU" sz="1200" dirty="0"/>
        </a:p>
      </dgm:t>
    </dgm:pt>
    <dgm:pt modelId="{2B08B66F-9418-442F-B9EA-A04D92089C1A}" type="parTrans" cxnId="{BFBB753F-A7EC-4372-BD3D-CFD6EE64E3A8}">
      <dgm:prSet/>
      <dgm:spPr/>
      <dgm:t>
        <a:bodyPr/>
        <a:lstStyle/>
        <a:p>
          <a:endParaRPr lang="ru-RU"/>
        </a:p>
      </dgm:t>
    </dgm:pt>
    <dgm:pt modelId="{D9798D8E-079F-4882-BBE6-2672381B96E7}" type="sibTrans" cxnId="{BFBB753F-A7EC-4372-BD3D-CFD6EE64E3A8}">
      <dgm:prSet/>
      <dgm:spPr/>
      <dgm:t>
        <a:bodyPr/>
        <a:lstStyle/>
        <a:p>
          <a:endParaRPr lang="ru-RU"/>
        </a:p>
      </dgm:t>
    </dgm:pt>
    <dgm:pt modelId="{38705301-9E01-4063-8316-9AF129A47B69}">
      <dgm:prSet custT="1"/>
      <dgm:spPr/>
      <dgm:t>
        <a:bodyPr/>
        <a:lstStyle/>
        <a:p>
          <a:pPr rtl="0"/>
          <a:r>
            <a:rPr lang="kk-KZ" sz="1200" dirty="0" smtClean="0"/>
            <a:t>Жүктілікпен есепке алынған </a:t>
          </a:r>
          <a:r>
            <a:rPr lang="en-US" sz="1200" dirty="0" smtClean="0"/>
            <a:t>–</a:t>
          </a:r>
          <a:r>
            <a:rPr lang="kk-KZ" sz="1200" dirty="0" smtClean="0"/>
            <a:t> 1741.</a:t>
          </a:r>
          <a:endParaRPr lang="en-US" sz="1200" dirty="0"/>
        </a:p>
      </dgm:t>
    </dgm:pt>
    <dgm:pt modelId="{056BF884-C047-4E58-8E73-C2186BA23705}" type="parTrans" cxnId="{E7B1723B-14DA-460D-AA48-EA6865B17F11}">
      <dgm:prSet/>
      <dgm:spPr/>
      <dgm:t>
        <a:bodyPr/>
        <a:lstStyle/>
        <a:p>
          <a:endParaRPr lang="ru-RU"/>
        </a:p>
      </dgm:t>
    </dgm:pt>
    <dgm:pt modelId="{E99E9E30-9E45-4F62-AF46-D5315B24103C}" type="sibTrans" cxnId="{E7B1723B-14DA-460D-AA48-EA6865B17F11}">
      <dgm:prSet/>
      <dgm:spPr/>
      <dgm:t>
        <a:bodyPr/>
        <a:lstStyle/>
        <a:p>
          <a:endParaRPr lang="ru-RU"/>
        </a:p>
      </dgm:t>
    </dgm:pt>
    <dgm:pt modelId="{BFF5C37A-4EDB-4F97-ABAF-92F009338073}">
      <dgm:prSet custT="1"/>
      <dgm:spPr/>
      <dgm:t>
        <a:bodyPr/>
        <a:lstStyle/>
        <a:p>
          <a:pPr rtl="0"/>
          <a:r>
            <a:rPr lang="kk-KZ" sz="1200" dirty="0" smtClean="0"/>
            <a:t> Жүктіліктің абсолюттық қарсы көрсетілім-72</a:t>
          </a:r>
        </a:p>
        <a:p>
          <a:pPr rtl="0"/>
          <a:r>
            <a:rPr lang="kk-KZ" sz="1200" dirty="0" smtClean="0"/>
            <a:t>Оның ішінде жүкті болған-3</a:t>
          </a:r>
        </a:p>
        <a:p>
          <a:pPr rtl="0"/>
          <a:r>
            <a:rPr lang="kk-KZ" sz="1200" dirty="0" smtClean="0"/>
            <a:t>Медициналық көрсеткіш бойынша жүктілікті үзу-0</a:t>
          </a:r>
        </a:p>
        <a:p>
          <a:pPr rtl="0"/>
          <a:r>
            <a:rPr lang="kk-KZ" sz="1200" dirty="0" smtClean="0"/>
            <a:t>Қолданылған контрацепция </a:t>
          </a:r>
          <a:r>
            <a:rPr lang="kk-KZ" sz="1200" dirty="0" smtClean="0"/>
            <a:t>көлемі—3186 /24,7%</a:t>
          </a:r>
          <a:endParaRPr lang="ru-RU" sz="1200" dirty="0"/>
        </a:p>
      </dgm:t>
    </dgm:pt>
    <dgm:pt modelId="{E0621B40-4D1A-4BD9-987B-7648C4B557BD}" type="parTrans" cxnId="{A9A0FBA6-9069-436C-B4E9-C33269DCBE3A}">
      <dgm:prSet/>
      <dgm:spPr/>
      <dgm:t>
        <a:bodyPr/>
        <a:lstStyle/>
        <a:p>
          <a:endParaRPr lang="ru-RU"/>
        </a:p>
      </dgm:t>
    </dgm:pt>
    <dgm:pt modelId="{B174EFC0-530C-4F43-A7F9-04F3B2DF9D65}" type="sibTrans" cxnId="{A9A0FBA6-9069-436C-B4E9-C33269DCBE3A}">
      <dgm:prSet/>
      <dgm:spPr/>
      <dgm:t>
        <a:bodyPr/>
        <a:lstStyle/>
        <a:p>
          <a:endParaRPr lang="ru-RU"/>
        </a:p>
      </dgm:t>
    </dgm:pt>
    <dgm:pt modelId="{13006EAF-B58F-4ADB-AEAD-3C6EFC4773FE}" type="pres">
      <dgm:prSet presAssocID="{F0BF3584-1984-4F67-B7D4-1A631ADFE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DB0E93-4DC7-4F43-BD42-D1166EF888D5}" type="pres">
      <dgm:prSet presAssocID="{96BB75BD-D867-4367-BA51-89EC4B4BDC68}" presName="parentText" presStyleLbl="node1" presStyleIdx="0" presStyleCnt="6" custScaleY="61067" custLinFactY="-36" custLinFactNeighborX="-3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138AF-F1D8-46DF-9F6B-867E674E6626}" type="pres">
      <dgm:prSet presAssocID="{2835C8B1-E1AC-4EA0-BF2A-45FEEF19DA73}" presName="spacer" presStyleCnt="0"/>
      <dgm:spPr/>
    </dgm:pt>
    <dgm:pt modelId="{F17BB477-1366-4593-BB63-00D9FBC600B0}" type="pres">
      <dgm:prSet presAssocID="{1A66B7D9-6AA9-4EE3-96E6-5D748AF6F018}" presName="parentText" presStyleLbl="node1" presStyleIdx="1" presStyleCnt="6" custScaleY="64930" custLinFactY="167833" custLinFactNeighborX="5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A9BA-3AD0-4C4B-A5B1-34AC4400D3D6}" type="pres">
      <dgm:prSet presAssocID="{E47D5F6D-0E5C-495C-9F74-AB3AEC2E1BAC}" presName="spacer" presStyleCnt="0"/>
      <dgm:spPr/>
    </dgm:pt>
    <dgm:pt modelId="{CF8B8A73-AAD9-4E26-A735-B43D2D168DC7}" type="pres">
      <dgm:prSet presAssocID="{9D9FC388-C60E-418F-938E-E415302438F3}" presName="parentText" presStyleLbl="node1" presStyleIdx="2" presStyleCnt="6" custScaleY="67048" custLinFactY="16694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BD89-68A8-4E1A-A371-79F6C8A26F47}" type="pres">
      <dgm:prSet presAssocID="{3D51C31C-7B77-446B-B80C-08E90AE67A14}" presName="spacer" presStyleCnt="0"/>
      <dgm:spPr/>
    </dgm:pt>
    <dgm:pt modelId="{6463ECA5-30C9-4C6D-9928-75DA6C54F641}" type="pres">
      <dgm:prSet presAssocID="{79C3CF4D-5B19-427A-8903-770D62CBACC9}" presName="parentText" presStyleLbl="node1" presStyleIdx="3" presStyleCnt="6" custScaleX="103573" custScaleY="57530" custLinFactY="16492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B3FD7-6C37-48E3-BBEA-EDF73F74D6B6}" type="pres">
      <dgm:prSet presAssocID="{D9798D8E-079F-4882-BBE6-2672381B96E7}" presName="spacer" presStyleCnt="0"/>
      <dgm:spPr/>
    </dgm:pt>
    <dgm:pt modelId="{60BB32AE-5C7F-437E-A045-28C243E1B4EC}" type="pres">
      <dgm:prSet presAssocID="{38705301-9E01-4063-8316-9AF129A47B69}" presName="parentText" presStyleLbl="node1" presStyleIdx="4" presStyleCnt="6" custScaleY="68904" custLinFactY="-93985" custLinFactNeighborX="-3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BE2FA-3D0E-4772-B85D-3BD5B8B35444}" type="pres">
      <dgm:prSet presAssocID="{E99E9E30-9E45-4F62-AF46-D5315B24103C}" presName="spacer" presStyleCnt="0"/>
      <dgm:spPr/>
    </dgm:pt>
    <dgm:pt modelId="{7641D0BF-5F8B-4967-8122-701CB220C54F}" type="pres">
      <dgm:prSet presAssocID="{BFF5C37A-4EDB-4F97-ABAF-92F009338073}" presName="parentText" presStyleLbl="node1" presStyleIdx="5" presStyleCnt="6" custScaleX="100407" custScaleY="97947" custLinFactY="-255079" custLinFactNeighborX="-156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10390-4C8E-40CA-AD79-9B0E9C91D4DB}" type="presOf" srcId="{79C3CF4D-5B19-427A-8903-770D62CBACC9}" destId="{6463ECA5-30C9-4C6D-9928-75DA6C54F641}" srcOrd="0" destOrd="0" presId="urn:microsoft.com/office/officeart/2005/8/layout/vList2"/>
    <dgm:cxn modelId="{651D2B0E-E0E3-43F0-974B-CCA03E1D302E}" type="presOf" srcId="{F0BF3584-1984-4F67-B7D4-1A631ADFEC9A}" destId="{13006EAF-B58F-4ADB-AEAD-3C6EFC4773FE}" srcOrd="0" destOrd="0" presId="urn:microsoft.com/office/officeart/2005/8/layout/vList2"/>
    <dgm:cxn modelId="{033490AF-F35C-4A03-8E3B-32D6DE019E4E}" type="presOf" srcId="{BFF5C37A-4EDB-4F97-ABAF-92F009338073}" destId="{7641D0BF-5F8B-4967-8122-701CB220C54F}" srcOrd="0" destOrd="0" presId="urn:microsoft.com/office/officeart/2005/8/layout/vList2"/>
    <dgm:cxn modelId="{93B37818-9E03-45CC-9D10-30C044134E01}" srcId="{F0BF3584-1984-4F67-B7D4-1A631ADFEC9A}" destId="{1A66B7D9-6AA9-4EE3-96E6-5D748AF6F018}" srcOrd="1" destOrd="0" parTransId="{2FFC7A0E-899F-4712-BDAC-A70D96627A13}" sibTransId="{E47D5F6D-0E5C-495C-9F74-AB3AEC2E1BAC}"/>
    <dgm:cxn modelId="{BA5914F4-01F4-41FB-AF2F-1D543398AC1E}" type="presOf" srcId="{96BB75BD-D867-4367-BA51-89EC4B4BDC68}" destId="{55DB0E93-4DC7-4F43-BD42-D1166EF888D5}" srcOrd="0" destOrd="0" presId="urn:microsoft.com/office/officeart/2005/8/layout/vList2"/>
    <dgm:cxn modelId="{B35CC102-4B11-4544-903F-9B3EB6E5ED39}" srcId="{F0BF3584-1984-4F67-B7D4-1A631ADFEC9A}" destId="{96BB75BD-D867-4367-BA51-89EC4B4BDC68}" srcOrd="0" destOrd="0" parTransId="{00AA78A0-8AA5-4DF5-AF57-E63AD4595378}" sibTransId="{2835C8B1-E1AC-4EA0-BF2A-45FEEF19DA73}"/>
    <dgm:cxn modelId="{BFBB753F-A7EC-4372-BD3D-CFD6EE64E3A8}" srcId="{F0BF3584-1984-4F67-B7D4-1A631ADFEC9A}" destId="{79C3CF4D-5B19-427A-8903-770D62CBACC9}" srcOrd="3" destOrd="0" parTransId="{2B08B66F-9418-442F-B9EA-A04D92089C1A}" sibTransId="{D9798D8E-079F-4882-BBE6-2672381B96E7}"/>
    <dgm:cxn modelId="{51C3DA52-E4AB-4A03-B0F0-9EB937685D83}" type="presOf" srcId="{38705301-9E01-4063-8316-9AF129A47B69}" destId="{60BB32AE-5C7F-437E-A045-28C243E1B4EC}" srcOrd="0" destOrd="0" presId="urn:microsoft.com/office/officeart/2005/8/layout/vList2"/>
    <dgm:cxn modelId="{07D09A88-1D21-4D23-B93F-3797D80165E5}" type="presOf" srcId="{9D9FC388-C60E-418F-938E-E415302438F3}" destId="{CF8B8A73-AAD9-4E26-A735-B43D2D168DC7}" srcOrd="0" destOrd="0" presId="urn:microsoft.com/office/officeart/2005/8/layout/vList2"/>
    <dgm:cxn modelId="{894C9DDE-2C54-4057-8E73-355506191A05}" type="presOf" srcId="{1A66B7D9-6AA9-4EE3-96E6-5D748AF6F018}" destId="{F17BB477-1366-4593-BB63-00D9FBC600B0}" srcOrd="0" destOrd="0" presId="urn:microsoft.com/office/officeart/2005/8/layout/vList2"/>
    <dgm:cxn modelId="{E7B1723B-14DA-460D-AA48-EA6865B17F11}" srcId="{F0BF3584-1984-4F67-B7D4-1A631ADFEC9A}" destId="{38705301-9E01-4063-8316-9AF129A47B69}" srcOrd="4" destOrd="0" parTransId="{056BF884-C047-4E58-8E73-C2186BA23705}" sibTransId="{E99E9E30-9E45-4F62-AF46-D5315B24103C}"/>
    <dgm:cxn modelId="{A9A0FBA6-9069-436C-B4E9-C33269DCBE3A}" srcId="{F0BF3584-1984-4F67-B7D4-1A631ADFEC9A}" destId="{BFF5C37A-4EDB-4F97-ABAF-92F009338073}" srcOrd="5" destOrd="0" parTransId="{E0621B40-4D1A-4BD9-987B-7648C4B557BD}" sibTransId="{B174EFC0-530C-4F43-A7F9-04F3B2DF9D65}"/>
    <dgm:cxn modelId="{C4CF4A61-408E-4C4B-89A8-AF55A92BA357}" srcId="{F0BF3584-1984-4F67-B7D4-1A631ADFEC9A}" destId="{9D9FC388-C60E-418F-938E-E415302438F3}" srcOrd="2" destOrd="0" parTransId="{63F4D1D6-5A29-4902-A5E4-E64E4D961A67}" sibTransId="{3D51C31C-7B77-446B-B80C-08E90AE67A14}"/>
    <dgm:cxn modelId="{A54F04FC-F031-45D6-AB68-3F2A9B8EC85C}" type="presParOf" srcId="{13006EAF-B58F-4ADB-AEAD-3C6EFC4773FE}" destId="{55DB0E93-4DC7-4F43-BD42-D1166EF888D5}" srcOrd="0" destOrd="0" presId="urn:microsoft.com/office/officeart/2005/8/layout/vList2"/>
    <dgm:cxn modelId="{ED6D482D-1B5F-4DBA-A7C9-E6099EECAF62}" type="presParOf" srcId="{13006EAF-B58F-4ADB-AEAD-3C6EFC4773FE}" destId="{32D138AF-F1D8-46DF-9F6B-867E674E6626}" srcOrd="1" destOrd="0" presId="urn:microsoft.com/office/officeart/2005/8/layout/vList2"/>
    <dgm:cxn modelId="{2C0A9DFA-C699-4C1B-8F87-2FC4BF718378}" type="presParOf" srcId="{13006EAF-B58F-4ADB-AEAD-3C6EFC4773FE}" destId="{F17BB477-1366-4593-BB63-00D9FBC600B0}" srcOrd="2" destOrd="0" presId="urn:microsoft.com/office/officeart/2005/8/layout/vList2"/>
    <dgm:cxn modelId="{48B2528F-1DC0-43CB-9C0E-193ABD17B81B}" type="presParOf" srcId="{13006EAF-B58F-4ADB-AEAD-3C6EFC4773FE}" destId="{6C7AA9BA-3AD0-4C4B-A5B1-34AC4400D3D6}" srcOrd="3" destOrd="0" presId="urn:microsoft.com/office/officeart/2005/8/layout/vList2"/>
    <dgm:cxn modelId="{660DFC29-A3BA-44E7-A5B3-77617CA14D8E}" type="presParOf" srcId="{13006EAF-B58F-4ADB-AEAD-3C6EFC4773FE}" destId="{CF8B8A73-AAD9-4E26-A735-B43D2D168DC7}" srcOrd="4" destOrd="0" presId="urn:microsoft.com/office/officeart/2005/8/layout/vList2"/>
    <dgm:cxn modelId="{F3CEBD00-CC18-4132-BA99-B4C3DFFA68DC}" type="presParOf" srcId="{13006EAF-B58F-4ADB-AEAD-3C6EFC4773FE}" destId="{15B4BD89-68A8-4E1A-A371-79F6C8A26F47}" srcOrd="5" destOrd="0" presId="urn:microsoft.com/office/officeart/2005/8/layout/vList2"/>
    <dgm:cxn modelId="{6CB189E5-11D6-489C-9B97-4211541C6DF8}" type="presParOf" srcId="{13006EAF-B58F-4ADB-AEAD-3C6EFC4773FE}" destId="{6463ECA5-30C9-4C6D-9928-75DA6C54F641}" srcOrd="6" destOrd="0" presId="urn:microsoft.com/office/officeart/2005/8/layout/vList2"/>
    <dgm:cxn modelId="{BA21B637-4DA6-460E-AB92-41639A9A4635}" type="presParOf" srcId="{13006EAF-B58F-4ADB-AEAD-3C6EFC4773FE}" destId="{BC8B3FD7-6C37-48E3-BBEA-EDF73F74D6B6}" srcOrd="7" destOrd="0" presId="urn:microsoft.com/office/officeart/2005/8/layout/vList2"/>
    <dgm:cxn modelId="{DE070A93-769E-4308-A023-08C3335C1A8B}" type="presParOf" srcId="{13006EAF-B58F-4ADB-AEAD-3C6EFC4773FE}" destId="{60BB32AE-5C7F-437E-A045-28C243E1B4EC}" srcOrd="8" destOrd="0" presId="urn:microsoft.com/office/officeart/2005/8/layout/vList2"/>
    <dgm:cxn modelId="{9B2326EB-B770-4406-A71C-DADF619D82E7}" type="presParOf" srcId="{13006EAF-B58F-4ADB-AEAD-3C6EFC4773FE}" destId="{950BE2FA-3D0E-4772-B85D-3BD5B8B35444}" srcOrd="9" destOrd="0" presId="urn:microsoft.com/office/officeart/2005/8/layout/vList2"/>
    <dgm:cxn modelId="{1C608F43-9071-423C-B54E-B5CD66D83B2F}" type="presParOf" srcId="{13006EAF-B58F-4ADB-AEAD-3C6EFC4773FE}" destId="{7641D0BF-5F8B-4967-8122-701CB220C54F}" srcOrd="10" destOrd="0" presId="urn:microsoft.com/office/officeart/2005/8/layout/vList2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D289C4-1916-4DAD-BEC9-B2415172E231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FB7445-7F87-44B0-BF8A-1059329E6EBB}">
      <dgm:prSet/>
      <dgm:spPr/>
      <dgm:t>
        <a:bodyPr/>
        <a:lstStyle/>
        <a:p>
          <a:pPr rtl="0"/>
          <a:r>
            <a:rPr lang="kk-KZ" dirty="0" smtClean="0"/>
            <a:t>Өзекті мәселелер/Шешу жолдары:</a:t>
          </a:r>
          <a:endParaRPr lang="ru-RU" dirty="0"/>
        </a:p>
      </dgm:t>
    </dgm:pt>
    <dgm:pt modelId="{2A2441D4-67F9-4F93-8038-0FD76CF5DFE3}" type="parTrans" cxnId="{02175A4F-BB6A-4BB9-A88A-9346DD4131C7}">
      <dgm:prSet/>
      <dgm:spPr/>
      <dgm:t>
        <a:bodyPr/>
        <a:lstStyle/>
        <a:p>
          <a:endParaRPr lang="ru-RU"/>
        </a:p>
      </dgm:t>
    </dgm:pt>
    <dgm:pt modelId="{264C7378-5FC1-4231-902C-B5505C102A42}" type="sibTrans" cxnId="{02175A4F-BB6A-4BB9-A88A-9346DD4131C7}">
      <dgm:prSet/>
      <dgm:spPr/>
      <dgm:t>
        <a:bodyPr/>
        <a:lstStyle/>
        <a:p>
          <a:endParaRPr lang="ru-RU"/>
        </a:p>
      </dgm:t>
    </dgm:pt>
    <dgm:pt modelId="{533B716B-E1EC-46C6-97D3-6B74F15CA4B4}" type="pres">
      <dgm:prSet presAssocID="{71D289C4-1916-4DAD-BEC9-B2415172E2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C6693-ADFB-4FB0-948D-69DEBCF46293}" type="pres">
      <dgm:prSet presAssocID="{0FFB7445-7F87-44B0-BF8A-1059329E6EBB}" presName="parentText" presStyleLbl="node1" presStyleIdx="0" presStyleCnt="1" custScaleY="98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0CE7D2-BCD9-4AA4-852D-6FDF4BC34BD5}" type="presOf" srcId="{0FFB7445-7F87-44B0-BF8A-1059329E6EBB}" destId="{55AC6693-ADFB-4FB0-948D-69DEBCF46293}" srcOrd="0" destOrd="0" presId="urn:microsoft.com/office/officeart/2005/8/layout/vList2"/>
    <dgm:cxn modelId="{02175A4F-BB6A-4BB9-A88A-9346DD4131C7}" srcId="{71D289C4-1916-4DAD-BEC9-B2415172E231}" destId="{0FFB7445-7F87-44B0-BF8A-1059329E6EBB}" srcOrd="0" destOrd="0" parTransId="{2A2441D4-67F9-4F93-8038-0FD76CF5DFE3}" sibTransId="{264C7378-5FC1-4231-902C-B5505C102A42}"/>
    <dgm:cxn modelId="{A5E4CE1E-4141-4C4F-9DA2-FF37637601E1}" type="presOf" srcId="{71D289C4-1916-4DAD-BEC9-B2415172E231}" destId="{533B716B-E1EC-46C6-97D3-6B74F15CA4B4}" srcOrd="0" destOrd="0" presId="urn:microsoft.com/office/officeart/2005/8/layout/vList2"/>
    <dgm:cxn modelId="{2CB78C2F-423E-4A2D-89A6-0412FC127BF6}" type="presParOf" srcId="{533B716B-E1EC-46C6-97D3-6B74F15CA4B4}" destId="{55AC6693-ADFB-4FB0-948D-69DEBCF4629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550D0D-4DB4-4AD4-A433-35FED09C5272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D9B3EC2-1823-4DF4-8F59-645F2DF2DD3C}">
      <dgm:prSet custT="1"/>
      <dgm:spPr/>
      <dgm:t>
        <a:bodyPr/>
        <a:lstStyle/>
        <a:p>
          <a:pPr rtl="0"/>
          <a:r>
            <a:rPr lang="kk-KZ" sz="1200" dirty="0" smtClean="0">
              <a:solidFill>
                <a:srgbClr val="FF0000"/>
              </a:solidFill>
            </a:rPr>
            <a:t>Мамандар жетіспеушілігі –(гинеколог-2,маммолог-1,онколог-1,психиатр-1, нарколог-1,кардиолог-1эндокринолог-1,рентгенолог-1,ревматолог-1, травматолог-1,хирург-1,ЖТД-9</a:t>
          </a:r>
          <a:r>
            <a:rPr lang="kk-KZ" sz="1100" dirty="0" smtClean="0">
              <a:solidFill>
                <a:srgbClr val="FF0000"/>
              </a:solidFill>
            </a:rPr>
            <a:t>).</a:t>
          </a:r>
          <a:endParaRPr lang="ru-RU" sz="1100" dirty="0">
            <a:solidFill>
              <a:srgbClr val="FF0000"/>
            </a:solidFill>
          </a:endParaRPr>
        </a:p>
      </dgm:t>
    </dgm:pt>
    <dgm:pt modelId="{B10A7169-1297-4D2A-8098-5EF57A721369}" type="parTrans" cxnId="{99B1F1FE-D4E9-4519-9F38-CF35D36C50E6}">
      <dgm:prSet/>
      <dgm:spPr/>
      <dgm:t>
        <a:bodyPr/>
        <a:lstStyle/>
        <a:p>
          <a:endParaRPr lang="ru-RU"/>
        </a:p>
      </dgm:t>
    </dgm:pt>
    <dgm:pt modelId="{D1053B2C-A9C7-41E8-BB89-AC036EAC92CD}" type="sibTrans" cxnId="{99B1F1FE-D4E9-4519-9F38-CF35D36C50E6}">
      <dgm:prSet/>
      <dgm:spPr/>
      <dgm:t>
        <a:bodyPr/>
        <a:lstStyle/>
        <a:p>
          <a:endParaRPr lang="ru-RU"/>
        </a:p>
      </dgm:t>
    </dgm:pt>
    <dgm:pt modelId="{06F101F8-23E7-4DA8-9EEB-CCA7423B4B5D}">
      <dgm:prSet custT="1"/>
      <dgm:spPr/>
      <dgm:t>
        <a:bodyPr/>
        <a:lstStyle/>
        <a:p>
          <a:pPr rtl="0"/>
          <a:r>
            <a:rPr lang="kk-KZ" sz="1400" dirty="0" smtClean="0">
              <a:solidFill>
                <a:srgbClr val="FF0000"/>
              </a:solidFill>
            </a:rPr>
            <a:t>Медицина қызметкердлерінің білімдерін жетілдіру-Қайта даярлықтан өтуге-5 (Маммолог, онколог,психиатр,кардиолог,хирург)</a:t>
          </a:r>
        </a:p>
        <a:p>
          <a:pPr rtl="0"/>
          <a:r>
            <a:rPr lang="kk-KZ" sz="1400" dirty="0" smtClean="0">
              <a:solidFill>
                <a:srgbClr val="FF0000"/>
              </a:solidFill>
            </a:rPr>
            <a:t> (БААЫЖ әдістерін оқыту)</a:t>
          </a:r>
          <a:endParaRPr lang="ru-RU" sz="1400" dirty="0">
            <a:solidFill>
              <a:srgbClr val="FF0000"/>
            </a:solidFill>
          </a:endParaRPr>
        </a:p>
      </dgm:t>
    </dgm:pt>
    <dgm:pt modelId="{EB96E5E9-9357-4822-80C0-8336B0A60C38}" type="parTrans" cxnId="{AE2E9892-B0E2-4C3A-83A6-EF77BDC13D2A}">
      <dgm:prSet/>
      <dgm:spPr/>
      <dgm:t>
        <a:bodyPr/>
        <a:lstStyle/>
        <a:p>
          <a:endParaRPr lang="ru-RU"/>
        </a:p>
      </dgm:t>
    </dgm:pt>
    <dgm:pt modelId="{219271CC-ED04-46D9-BAAF-F4FD04773B8D}" type="sibTrans" cxnId="{AE2E9892-B0E2-4C3A-83A6-EF77BDC13D2A}">
      <dgm:prSet/>
      <dgm:spPr/>
      <dgm:t>
        <a:bodyPr/>
        <a:lstStyle/>
        <a:p>
          <a:endParaRPr lang="ru-RU"/>
        </a:p>
      </dgm:t>
    </dgm:pt>
    <dgm:pt modelId="{8E17992F-0CC9-46DB-B5ED-10661E9E9F91}">
      <dgm:prSet custT="1"/>
      <dgm:spPr/>
      <dgm:t>
        <a:bodyPr/>
        <a:lstStyle/>
        <a:p>
          <a:pPr rtl="0"/>
          <a:r>
            <a:rPr lang="kk-KZ" sz="1400" dirty="0" smtClean="0">
              <a:solidFill>
                <a:srgbClr val="FF0000"/>
              </a:solidFill>
            </a:rPr>
            <a:t>ДСМ Жоба жоспары бойынша 2019-2020 жыл аралығында емханамызға тиесілі  Арай және Бостандық  шағын аудандарына “Дәрігерлік амбулатория” ашу.</a:t>
          </a:r>
          <a:endParaRPr lang="ru-RU" sz="1400" dirty="0">
            <a:solidFill>
              <a:srgbClr val="FF0000"/>
            </a:solidFill>
          </a:endParaRPr>
        </a:p>
      </dgm:t>
    </dgm:pt>
    <dgm:pt modelId="{E3322663-6761-49EB-888B-EFA35DE4AF5C}" type="parTrans" cxnId="{C3039689-64DB-4211-8DD9-83916F55EE33}">
      <dgm:prSet/>
      <dgm:spPr/>
      <dgm:t>
        <a:bodyPr/>
        <a:lstStyle/>
        <a:p>
          <a:endParaRPr lang="ru-RU"/>
        </a:p>
      </dgm:t>
    </dgm:pt>
    <dgm:pt modelId="{81BB8B74-CD5B-49A7-BFAC-1FED6D85C600}" type="sibTrans" cxnId="{C3039689-64DB-4211-8DD9-83916F55EE33}">
      <dgm:prSet/>
      <dgm:spPr/>
      <dgm:t>
        <a:bodyPr/>
        <a:lstStyle/>
        <a:p>
          <a:endParaRPr lang="ru-RU"/>
        </a:p>
      </dgm:t>
    </dgm:pt>
    <dgm:pt modelId="{8D279F1A-C735-4844-81C4-78898832BAD4}">
      <dgm:prSet custT="1"/>
      <dgm:spPr/>
      <dgm:t>
        <a:bodyPr/>
        <a:lstStyle/>
        <a:p>
          <a:pPr rtl="0"/>
          <a:r>
            <a:rPr lang="kk-KZ" sz="1400" dirty="0" smtClean="0">
              <a:solidFill>
                <a:srgbClr val="FF0000"/>
              </a:solidFill>
            </a:rPr>
            <a:t>Бірыңғай медициналық ақпарат жұйесі </a:t>
          </a:r>
          <a:endParaRPr lang="ru-RU" sz="1400" dirty="0">
            <a:solidFill>
              <a:srgbClr val="FF0000"/>
            </a:solidFill>
          </a:endParaRPr>
        </a:p>
      </dgm:t>
    </dgm:pt>
    <dgm:pt modelId="{B82B5B41-B1E3-4655-ACFA-7E6F1FE43875}" type="parTrans" cxnId="{A60EC0E1-B73C-478B-A176-CBA985F77706}">
      <dgm:prSet/>
      <dgm:spPr/>
      <dgm:t>
        <a:bodyPr/>
        <a:lstStyle/>
        <a:p>
          <a:endParaRPr lang="ru-RU"/>
        </a:p>
      </dgm:t>
    </dgm:pt>
    <dgm:pt modelId="{0AA33FB7-B0C0-409C-90F4-B1DADBF01EBE}" type="sibTrans" cxnId="{A60EC0E1-B73C-478B-A176-CBA985F77706}">
      <dgm:prSet/>
      <dgm:spPr/>
      <dgm:t>
        <a:bodyPr/>
        <a:lstStyle/>
        <a:p>
          <a:endParaRPr lang="ru-RU"/>
        </a:p>
      </dgm:t>
    </dgm:pt>
    <dgm:pt modelId="{71D66EFF-08CB-4B1E-82FA-03077F14C5F8}" type="pres">
      <dgm:prSet presAssocID="{74550D0D-4DB4-4AD4-A433-35FED09C52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40A72E-2F38-4928-AAF8-F85202064CA7}" type="pres">
      <dgm:prSet presAssocID="{7D9B3EC2-1823-4DF4-8F59-645F2DF2DD3C}" presName="parentText" presStyleLbl="node1" presStyleIdx="0" presStyleCnt="4" custLinFactY="-52842" custLinFactNeighborX="9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4CAA6-590D-4780-99F9-7223B1E751EF}" type="pres">
      <dgm:prSet presAssocID="{D1053B2C-A9C7-41E8-BB89-AC036EAC92CD}" presName="spacer" presStyleCnt="0"/>
      <dgm:spPr/>
    </dgm:pt>
    <dgm:pt modelId="{82F964F1-994C-4F45-A519-FFA17B8412B5}" type="pres">
      <dgm:prSet presAssocID="{06F101F8-23E7-4DA8-9EEB-CCA7423B4B5D}" presName="parentText" presStyleLbl="node1" presStyleIdx="1" presStyleCnt="4" custScaleY="77327" custLinFactNeighborY="22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120AE-7043-48E7-B0C4-BC2B0CD27C3E}" type="pres">
      <dgm:prSet presAssocID="{219271CC-ED04-46D9-BAAF-F4FD04773B8D}" presName="spacer" presStyleCnt="0"/>
      <dgm:spPr/>
    </dgm:pt>
    <dgm:pt modelId="{79060BF0-8A18-4CFA-9D38-9770F42E0DB7}" type="pres">
      <dgm:prSet presAssocID="{8E17992F-0CC9-46DB-B5ED-10661E9E9F91}" presName="parentText" presStyleLbl="node1" presStyleIdx="2" presStyleCnt="4" custScaleY="88155" custLinFactNeighborY="248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ED40A-4AE3-4D2F-890C-BFE10C1D4236}" type="pres">
      <dgm:prSet presAssocID="{81BB8B74-CD5B-49A7-BFAC-1FED6D85C600}" presName="spacer" presStyleCnt="0"/>
      <dgm:spPr/>
    </dgm:pt>
    <dgm:pt modelId="{18A24CC6-3F13-494D-A787-CDEC23EDEA1E}" type="pres">
      <dgm:prSet presAssocID="{8D279F1A-C735-4844-81C4-78898832BAD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0EC0E1-B73C-478B-A176-CBA985F77706}" srcId="{74550D0D-4DB4-4AD4-A433-35FED09C5272}" destId="{8D279F1A-C735-4844-81C4-78898832BAD4}" srcOrd="3" destOrd="0" parTransId="{B82B5B41-B1E3-4655-ACFA-7E6F1FE43875}" sibTransId="{0AA33FB7-B0C0-409C-90F4-B1DADBF01EBE}"/>
    <dgm:cxn modelId="{070C6F15-69A3-4BA7-9232-5D1689A20A17}" type="presOf" srcId="{06F101F8-23E7-4DA8-9EEB-CCA7423B4B5D}" destId="{82F964F1-994C-4F45-A519-FFA17B8412B5}" srcOrd="0" destOrd="0" presId="urn:microsoft.com/office/officeart/2005/8/layout/vList2"/>
    <dgm:cxn modelId="{99B1F1FE-D4E9-4519-9F38-CF35D36C50E6}" srcId="{74550D0D-4DB4-4AD4-A433-35FED09C5272}" destId="{7D9B3EC2-1823-4DF4-8F59-645F2DF2DD3C}" srcOrd="0" destOrd="0" parTransId="{B10A7169-1297-4D2A-8098-5EF57A721369}" sibTransId="{D1053B2C-A9C7-41E8-BB89-AC036EAC92CD}"/>
    <dgm:cxn modelId="{B45772A5-A16E-4CB2-A230-C18DDF185406}" type="presOf" srcId="{8D279F1A-C735-4844-81C4-78898832BAD4}" destId="{18A24CC6-3F13-494D-A787-CDEC23EDEA1E}" srcOrd="0" destOrd="0" presId="urn:microsoft.com/office/officeart/2005/8/layout/vList2"/>
    <dgm:cxn modelId="{AE2E9892-B0E2-4C3A-83A6-EF77BDC13D2A}" srcId="{74550D0D-4DB4-4AD4-A433-35FED09C5272}" destId="{06F101F8-23E7-4DA8-9EEB-CCA7423B4B5D}" srcOrd="1" destOrd="0" parTransId="{EB96E5E9-9357-4822-80C0-8336B0A60C38}" sibTransId="{219271CC-ED04-46D9-BAAF-F4FD04773B8D}"/>
    <dgm:cxn modelId="{2BAA6112-E49C-484B-889D-F0762205BE78}" type="presOf" srcId="{7D9B3EC2-1823-4DF4-8F59-645F2DF2DD3C}" destId="{6140A72E-2F38-4928-AAF8-F85202064CA7}" srcOrd="0" destOrd="0" presId="urn:microsoft.com/office/officeart/2005/8/layout/vList2"/>
    <dgm:cxn modelId="{C3039689-64DB-4211-8DD9-83916F55EE33}" srcId="{74550D0D-4DB4-4AD4-A433-35FED09C5272}" destId="{8E17992F-0CC9-46DB-B5ED-10661E9E9F91}" srcOrd="2" destOrd="0" parTransId="{E3322663-6761-49EB-888B-EFA35DE4AF5C}" sibTransId="{81BB8B74-CD5B-49A7-BFAC-1FED6D85C600}"/>
    <dgm:cxn modelId="{60DD5AF8-7AFD-4367-BABE-35C6A6E2059F}" type="presOf" srcId="{8E17992F-0CC9-46DB-B5ED-10661E9E9F91}" destId="{79060BF0-8A18-4CFA-9D38-9770F42E0DB7}" srcOrd="0" destOrd="0" presId="urn:microsoft.com/office/officeart/2005/8/layout/vList2"/>
    <dgm:cxn modelId="{E9BF3C6C-7653-4C3A-A9CA-04314DA5D432}" type="presOf" srcId="{74550D0D-4DB4-4AD4-A433-35FED09C5272}" destId="{71D66EFF-08CB-4B1E-82FA-03077F14C5F8}" srcOrd="0" destOrd="0" presId="urn:microsoft.com/office/officeart/2005/8/layout/vList2"/>
    <dgm:cxn modelId="{8E8823DE-90EB-45D0-8B74-AB8514D4BB0B}" type="presParOf" srcId="{71D66EFF-08CB-4B1E-82FA-03077F14C5F8}" destId="{6140A72E-2F38-4928-AAF8-F85202064CA7}" srcOrd="0" destOrd="0" presId="urn:microsoft.com/office/officeart/2005/8/layout/vList2"/>
    <dgm:cxn modelId="{837AF8D9-DC0B-4C4D-BE98-375580D7C808}" type="presParOf" srcId="{71D66EFF-08CB-4B1E-82FA-03077F14C5F8}" destId="{DC34CAA6-590D-4780-99F9-7223B1E751EF}" srcOrd="1" destOrd="0" presId="urn:microsoft.com/office/officeart/2005/8/layout/vList2"/>
    <dgm:cxn modelId="{3784943E-A14F-4527-BDAE-2BF2BCAEBAA4}" type="presParOf" srcId="{71D66EFF-08CB-4B1E-82FA-03077F14C5F8}" destId="{82F964F1-994C-4F45-A519-FFA17B8412B5}" srcOrd="2" destOrd="0" presId="urn:microsoft.com/office/officeart/2005/8/layout/vList2"/>
    <dgm:cxn modelId="{49881657-09C8-44C3-90ED-62685CE6B29C}" type="presParOf" srcId="{71D66EFF-08CB-4B1E-82FA-03077F14C5F8}" destId="{AEB120AE-7043-48E7-B0C4-BC2B0CD27C3E}" srcOrd="3" destOrd="0" presId="urn:microsoft.com/office/officeart/2005/8/layout/vList2"/>
    <dgm:cxn modelId="{4891513E-D67B-4B17-85E1-AAF7157FB197}" type="presParOf" srcId="{71D66EFF-08CB-4B1E-82FA-03077F14C5F8}" destId="{79060BF0-8A18-4CFA-9D38-9770F42E0DB7}" srcOrd="4" destOrd="0" presId="urn:microsoft.com/office/officeart/2005/8/layout/vList2"/>
    <dgm:cxn modelId="{B4138576-522D-4C92-8714-89BDA57F8227}" type="presParOf" srcId="{71D66EFF-08CB-4B1E-82FA-03077F14C5F8}" destId="{F36ED40A-4AE3-4D2F-890C-BFE10C1D4236}" srcOrd="5" destOrd="0" presId="urn:microsoft.com/office/officeart/2005/8/layout/vList2"/>
    <dgm:cxn modelId="{C0EC58EB-64B0-4274-A677-8BE757410859}" type="presParOf" srcId="{71D66EFF-08CB-4B1E-82FA-03077F14C5F8}" destId="{18A24CC6-3F13-494D-A787-CDEC23EDEA1E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550D0D-4DB4-4AD4-A433-35FED09C5272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D9B3EC2-1823-4DF4-8F59-645F2DF2DD3C}">
      <dgm:prSet custT="1"/>
      <dgm:spPr/>
      <dgm:t>
        <a:bodyPr/>
        <a:lstStyle/>
        <a:p>
          <a:pPr rtl="0"/>
          <a:r>
            <a:rPr lang="kk-KZ" sz="1400" dirty="0" smtClean="0">
              <a:solidFill>
                <a:srgbClr val="FF0000"/>
              </a:solidFill>
            </a:rPr>
            <a:t>1.Қажетті мамандарды шақырту (хабарландыру, жергілікті әкімшілікпен әлеуметтік пакет ұсынысы, жоғарғы оқу орындар ярмаркасына қатысу, ынталандыру)</a:t>
          </a:r>
        </a:p>
        <a:p>
          <a:pPr rtl="0"/>
          <a:r>
            <a:rPr lang="kk-KZ" sz="1400" dirty="0" smtClean="0">
              <a:solidFill>
                <a:srgbClr val="FF0000"/>
              </a:solidFill>
            </a:rPr>
            <a:t>Жоспармен 15-маман жүмысқа шақырту.</a:t>
          </a:r>
        </a:p>
        <a:p>
          <a:pPr rtl="0"/>
          <a:r>
            <a:rPr lang="kk-KZ" sz="1400" dirty="0" smtClean="0">
              <a:solidFill>
                <a:srgbClr val="FF0000"/>
              </a:solidFill>
            </a:rPr>
            <a:t>6 маманды келуіне жұмыстану үстінде. Акушер гинеколог (Ақтөбе),2-ЖТД, Хирург-(Орал), Рентгенолог- (Атырау), Эндокринолог (Астана)</a:t>
          </a:r>
          <a:endParaRPr lang="ru-RU" sz="1400" dirty="0">
            <a:solidFill>
              <a:srgbClr val="FF0000"/>
            </a:solidFill>
          </a:endParaRPr>
        </a:p>
      </dgm:t>
    </dgm:pt>
    <dgm:pt modelId="{B10A7169-1297-4D2A-8098-5EF57A721369}" type="parTrans" cxnId="{99B1F1FE-D4E9-4519-9F38-CF35D36C50E6}">
      <dgm:prSet/>
      <dgm:spPr/>
      <dgm:t>
        <a:bodyPr/>
        <a:lstStyle/>
        <a:p>
          <a:endParaRPr lang="ru-RU"/>
        </a:p>
      </dgm:t>
    </dgm:pt>
    <dgm:pt modelId="{D1053B2C-A9C7-41E8-BB89-AC036EAC92CD}" type="sibTrans" cxnId="{99B1F1FE-D4E9-4519-9F38-CF35D36C50E6}">
      <dgm:prSet/>
      <dgm:spPr/>
      <dgm:t>
        <a:bodyPr/>
        <a:lstStyle/>
        <a:p>
          <a:endParaRPr lang="ru-RU"/>
        </a:p>
      </dgm:t>
    </dgm:pt>
    <dgm:pt modelId="{06F101F8-23E7-4DA8-9EEB-CCA7423B4B5D}">
      <dgm:prSet custT="1"/>
      <dgm:spPr/>
      <dgm:t>
        <a:bodyPr/>
        <a:lstStyle/>
        <a:p>
          <a:pPr rtl="0"/>
          <a:r>
            <a:rPr lang="kk-KZ" sz="1400" dirty="0" smtClean="0">
              <a:solidFill>
                <a:srgbClr val="FF0000"/>
              </a:solidFill>
            </a:rPr>
            <a:t>3. Қызметкерлердің білімдерін жетілдіру негізінде сұраныс берілді, көшпелі циклдарды ұйымдастыру.</a:t>
          </a:r>
          <a:endParaRPr lang="ru-RU" sz="1400" dirty="0">
            <a:solidFill>
              <a:srgbClr val="FF0000"/>
            </a:solidFill>
          </a:endParaRPr>
        </a:p>
      </dgm:t>
    </dgm:pt>
    <dgm:pt modelId="{EB96E5E9-9357-4822-80C0-8336B0A60C38}" type="parTrans" cxnId="{AE2E9892-B0E2-4C3A-83A6-EF77BDC13D2A}">
      <dgm:prSet/>
      <dgm:spPr/>
      <dgm:t>
        <a:bodyPr/>
        <a:lstStyle/>
        <a:p>
          <a:endParaRPr lang="ru-RU"/>
        </a:p>
      </dgm:t>
    </dgm:pt>
    <dgm:pt modelId="{219271CC-ED04-46D9-BAAF-F4FD04773B8D}" type="sibTrans" cxnId="{AE2E9892-B0E2-4C3A-83A6-EF77BDC13D2A}">
      <dgm:prSet/>
      <dgm:spPr/>
      <dgm:t>
        <a:bodyPr/>
        <a:lstStyle/>
        <a:p>
          <a:endParaRPr lang="ru-RU"/>
        </a:p>
      </dgm:t>
    </dgm:pt>
    <dgm:pt modelId="{161CB9F0-F3B5-485E-AF6B-7C8AF7D4935C}">
      <dgm:prSet custT="1"/>
      <dgm:spPr/>
      <dgm:t>
        <a:bodyPr/>
        <a:lstStyle/>
        <a:p>
          <a:pPr rtl="0"/>
          <a:r>
            <a:rPr lang="kk-KZ" sz="1400" dirty="0" smtClean="0">
              <a:solidFill>
                <a:srgbClr val="FF0000"/>
              </a:solidFill>
            </a:rPr>
            <a:t>Жаңаөзен қалалық әкімшілігімен бірге жобалық смекталық құжаттарын жасақтау.</a:t>
          </a:r>
          <a:endParaRPr lang="ru-RU" sz="1400" dirty="0">
            <a:solidFill>
              <a:srgbClr val="FF0000"/>
            </a:solidFill>
          </a:endParaRPr>
        </a:p>
      </dgm:t>
    </dgm:pt>
    <dgm:pt modelId="{FBF08EC9-55CD-44B4-B032-433F942A6FAF}" type="parTrans" cxnId="{930442FE-834B-42F4-8FDB-F67BF31D1AC9}">
      <dgm:prSet/>
      <dgm:spPr/>
      <dgm:t>
        <a:bodyPr/>
        <a:lstStyle/>
        <a:p>
          <a:endParaRPr lang="ru-RU"/>
        </a:p>
      </dgm:t>
    </dgm:pt>
    <dgm:pt modelId="{C177E8FB-9ADD-476E-BDBA-B76AB9EB95C5}" type="sibTrans" cxnId="{930442FE-834B-42F4-8FDB-F67BF31D1AC9}">
      <dgm:prSet/>
      <dgm:spPr/>
      <dgm:t>
        <a:bodyPr/>
        <a:lstStyle/>
        <a:p>
          <a:endParaRPr lang="ru-RU"/>
        </a:p>
      </dgm:t>
    </dgm:pt>
    <dgm:pt modelId="{93C9B896-108A-4884-87AF-9C9B856CA592}">
      <dgm:prSet custT="1"/>
      <dgm:spPr/>
      <dgm:t>
        <a:bodyPr/>
        <a:lstStyle/>
        <a:p>
          <a:pPr rtl="0"/>
          <a:r>
            <a:rPr lang="kk-KZ" sz="1400" dirty="0" smtClean="0">
              <a:solidFill>
                <a:srgbClr val="FF0000"/>
              </a:solidFill>
            </a:rPr>
            <a:t>Емханада 2018-2020 жылға дейін тек ғана бірыңғай электронды жұйеде жұмыс жасау. </a:t>
          </a:r>
          <a:endParaRPr lang="ru-RU" sz="1400" dirty="0">
            <a:solidFill>
              <a:srgbClr val="FF0000"/>
            </a:solidFill>
          </a:endParaRPr>
        </a:p>
      </dgm:t>
    </dgm:pt>
    <dgm:pt modelId="{A6356DF3-97BD-4CD3-BC45-1BC6259F1C99}" type="parTrans" cxnId="{9E2E3F75-D704-4AE5-AB3C-A041878EB38C}">
      <dgm:prSet/>
      <dgm:spPr/>
      <dgm:t>
        <a:bodyPr/>
        <a:lstStyle/>
        <a:p>
          <a:endParaRPr lang="ru-RU"/>
        </a:p>
      </dgm:t>
    </dgm:pt>
    <dgm:pt modelId="{CD27DEF2-8E58-4464-90EA-BCE3D53C2D0F}" type="sibTrans" cxnId="{9E2E3F75-D704-4AE5-AB3C-A041878EB38C}">
      <dgm:prSet/>
      <dgm:spPr/>
      <dgm:t>
        <a:bodyPr/>
        <a:lstStyle/>
        <a:p>
          <a:endParaRPr lang="ru-RU"/>
        </a:p>
      </dgm:t>
    </dgm:pt>
    <dgm:pt modelId="{71D66EFF-08CB-4B1E-82FA-03077F14C5F8}" type="pres">
      <dgm:prSet presAssocID="{74550D0D-4DB4-4AD4-A433-35FED09C52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40A72E-2F38-4928-AAF8-F85202064CA7}" type="pres">
      <dgm:prSet presAssocID="{7D9B3EC2-1823-4DF4-8F59-645F2DF2DD3C}" presName="parentText" presStyleLbl="node1" presStyleIdx="0" presStyleCnt="4" custScaleY="151865" custLinFactY="-191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4CAA6-590D-4780-99F9-7223B1E751EF}" type="pres">
      <dgm:prSet presAssocID="{D1053B2C-A9C7-41E8-BB89-AC036EAC92CD}" presName="spacer" presStyleCnt="0"/>
      <dgm:spPr/>
    </dgm:pt>
    <dgm:pt modelId="{82F964F1-994C-4F45-A519-FFA17B8412B5}" type="pres">
      <dgm:prSet presAssocID="{06F101F8-23E7-4DA8-9EEB-CCA7423B4B5D}" presName="parentText" presStyleLbl="node1" presStyleIdx="1" presStyleCnt="4" custScaleY="62477" custLinFactNeighborX="302" custLinFactNeighborY="-99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4F0DB-FB34-40FB-8BF8-88D9971D12A3}" type="pres">
      <dgm:prSet presAssocID="{219271CC-ED04-46D9-BAAF-F4FD04773B8D}" presName="spacer" presStyleCnt="0"/>
      <dgm:spPr/>
    </dgm:pt>
    <dgm:pt modelId="{F3682C0B-96A9-49EC-A31C-D1BDB836A99F}" type="pres">
      <dgm:prSet presAssocID="{161CB9F0-F3B5-485E-AF6B-7C8AF7D4935C}" presName="parentText" presStyleLbl="node1" presStyleIdx="2" presStyleCnt="4" custScaleY="68234" custLinFactNeighborX="-907" custLinFactNeighborY="-83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DABB7-A217-4324-BE38-3915B9D17377}" type="pres">
      <dgm:prSet presAssocID="{C177E8FB-9ADD-476E-BDBA-B76AB9EB95C5}" presName="spacer" presStyleCnt="0"/>
      <dgm:spPr/>
    </dgm:pt>
    <dgm:pt modelId="{A38CB24F-3901-4AD3-8680-74B77D28CAD5}" type="pres">
      <dgm:prSet presAssocID="{93C9B896-108A-4884-87AF-9C9B856CA592}" presName="parentText" presStyleLbl="node1" presStyleIdx="3" presStyleCnt="4" custScaleY="35880" custLinFactY="-2962" custLinFactNeighborX="-12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A46B1-F5F0-45DA-A19B-363950955533}" type="presOf" srcId="{74550D0D-4DB4-4AD4-A433-35FED09C5272}" destId="{71D66EFF-08CB-4B1E-82FA-03077F14C5F8}" srcOrd="0" destOrd="0" presId="urn:microsoft.com/office/officeart/2005/8/layout/vList2"/>
    <dgm:cxn modelId="{91802407-CCF3-4839-99EE-C1AF60DE6E0B}" type="presOf" srcId="{7D9B3EC2-1823-4DF4-8F59-645F2DF2DD3C}" destId="{6140A72E-2F38-4928-AAF8-F85202064CA7}" srcOrd="0" destOrd="0" presId="urn:microsoft.com/office/officeart/2005/8/layout/vList2"/>
    <dgm:cxn modelId="{99B1F1FE-D4E9-4519-9F38-CF35D36C50E6}" srcId="{74550D0D-4DB4-4AD4-A433-35FED09C5272}" destId="{7D9B3EC2-1823-4DF4-8F59-645F2DF2DD3C}" srcOrd="0" destOrd="0" parTransId="{B10A7169-1297-4D2A-8098-5EF57A721369}" sibTransId="{D1053B2C-A9C7-41E8-BB89-AC036EAC92CD}"/>
    <dgm:cxn modelId="{AE2E9892-B0E2-4C3A-83A6-EF77BDC13D2A}" srcId="{74550D0D-4DB4-4AD4-A433-35FED09C5272}" destId="{06F101F8-23E7-4DA8-9EEB-CCA7423B4B5D}" srcOrd="1" destOrd="0" parTransId="{EB96E5E9-9357-4822-80C0-8336B0A60C38}" sibTransId="{219271CC-ED04-46D9-BAAF-F4FD04773B8D}"/>
    <dgm:cxn modelId="{930442FE-834B-42F4-8FDB-F67BF31D1AC9}" srcId="{74550D0D-4DB4-4AD4-A433-35FED09C5272}" destId="{161CB9F0-F3B5-485E-AF6B-7C8AF7D4935C}" srcOrd="2" destOrd="0" parTransId="{FBF08EC9-55CD-44B4-B032-433F942A6FAF}" sibTransId="{C177E8FB-9ADD-476E-BDBA-B76AB9EB95C5}"/>
    <dgm:cxn modelId="{9E2E3F75-D704-4AE5-AB3C-A041878EB38C}" srcId="{74550D0D-4DB4-4AD4-A433-35FED09C5272}" destId="{93C9B896-108A-4884-87AF-9C9B856CA592}" srcOrd="3" destOrd="0" parTransId="{A6356DF3-97BD-4CD3-BC45-1BC6259F1C99}" sibTransId="{CD27DEF2-8E58-4464-90EA-BCE3D53C2D0F}"/>
    <dgm:cxn modelId="{4C57270C-3410-44CB-A7C4-64B4667D1A9D}" type="presOf" srcId="{93C9B896-108A-4884-87AF-9C9B856CA592}" destId="{A38CB24F-3901-4AD3-8680-74B77D28CAD5}" srcOrd="0" destOrd="0" presId="urn:microsoft.com/office/officeart/2005/8/layout/vList2"/>
    <dgm:cxn modelId="{9AAA4EDA-0E92-4EB2-A66C-FE0CB98AE5F9}" type="presOf" srcId="{161CB9F0-F3B5-485E-AF6B-7C8AF7D4935C}" destId="{F3682C0B-96A9-49EC-A31C-D1BDB836A99F}" srcOrd="0" destOrd="0" presId="urn:microsoft.com/office/officeart/2005/8/layout/vList2"/>
    <dgm:cxn modelId="{A3BE80C5-DF43-4747-8803-0E8ACF646248}" type="presOf" srcId="{06F101F8-23E7-4DA8-9EEB-CCA7423B4B5D}" destId="{82F964F1-994C-4F45-A519-FFA17B8412B5}" srcOrd="0" destOrd="0" presId="urn:microsoft.com/office/officeart/2005/8/layout/vList2"/>
    <dgm:cxn modelId="{C36656F7-24EB-420A-A0ED-B64BDD1E5789}" type="presParOf" srcId="{71D66EFF-08CB-4B1E-82FA-03077F14C5F8}" destId="{6140A72E-2F38-4928-AAF8-F85202064CA7}" srcOrd="0" destOrd="0" presId="urn:microsoft.com/office/officeart/2005/8/layout/vList2"/>
    <dgm:cxn modelId="{166E2C28-684C-43FA-9AF9-5721CE2FAE6E}" type="presParOf" srcId="{71D66EFF-08CB-4B1E-82FA-03077F14C5F8}" destId="{DC34CAA6-590D-4780-99F9-7223B1E751EF}" srcOrd="1" destOrd="0" presId="urn:microsoft.com/office/officeart/2005/8/layout/vList2"/>
    <dgm:cxn modelId="{C6A5B72B-0AA6-45F2-8709-7B15016C613B}" type="presParOf" srcId="{71D66EFF-08CB-4B1E-82FA-03077F14C5F8}" destId="{82F964F1-994C-4F45-A519-FFA17B8412B5}" srcOrd="2" destOrd="0" presId="urn:microsoft.com/office/officeart/2005/8/layout/vList2"/>
    <dgm:cxn modelId="{5EC1D4C5-6C7B-4884-A1DD-71658723B7A7}" type="presParOf" srcId="{71D66EFF-08CB-4B1E-82FA-03077F14C5F8}" destId="{B474F0DB-FB34-40FB-8BF8-88D9971D12A3}" srcOrd="3" destOrd="0" presId="urn:microsoft.com/office/officeart/2005/8/layout/vList2"/>
    <dgm:cxn modelId="{32E3AD1B-4780-407B-83A8-04ADDF5D45DD}" type="presParOf" srcId="{71D66EFF-08CB-4B1E-82FA-03077F14C5F8}" destId="{F3682C0B-96A9-49EC-A31C-D1BDB836A99F}" srcOrd="4" destOrd="0" presId="urn:microsoft.com/office/officeart/2005/8/layout/vList2"/>
    <dgm:cxn modelId="{C6E808D0-5023-4D7B-A3E0-301D06907AEF}" type="presParOf" srcId="{71D66EFF-08CB-4B1E-82FA-03077F14C5F8}" destId="{0ADDABB7-A217-4324-BE38-3915B9D17377}" srcOrd="5" destOrd="0" presId="urn:microsoft.com/office/officeart/2005/8/layout/vList2"/>
    <dgm:cxn modelId="{75912660-BD86-4B2F-8FC8-91E5786635E6}" type="presParOf" srcId="{71D66EFF-08CB-4B1E-82FA-03077F14C5F8}" destId="{A38CB24F-3901-4AD3-8680-74B77D28CAD5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550D0D-4DB4-4AD4-A433-35FED09C5272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60F6D1F-C7C9-4ECF-91FE-A7EA08E72ABC}">
      <dgm:prSet custT="1"/>
      <dgm:spPr/>
      <dgm:t>
        <a:bodyPr/>
        <a:lstStyle/>
        <a:p>
          <a:pPr rtl="0"/>
          <a:r>
            <a:rPr lang="kk-KZ" sz="2000" dirty="0" smtClean="0">
              <a:solidFill>
                <a:srgbClr val="FF0000"/>
              </a:solidFill>
            </a:rPr>
            <a:t>Сәби өлім көрсеткішін 2,3 пайызға төмендету</a:t>
          </a:r>
          <a:endParaRPr lang="ru-RU" sz="1400" dirty="0"/>
        </a:p>
      </dgm:t>
    </dgm:pt>
    <dgm:pt modelId="{7765C2E2-94F5-49B0-85C6-74358A009389}" type="parTrans" cxnId="{C2925715-5D67-4A24-B0B5-A56CA43766C9}">
      <dgm:prSet/>
      <dgm:spPr/>
      <dgm:t>
        <a:bodyPr/>
        <a:lstStyle/>
        <a:p>
          <a:endParaRPr lang="ru-RU"/>
        </a:p>
      </dgm:t>
    </dgm:pt>
    <dgm:pt modelId="{E044F1CB-67F9-4A09-9018-D1A2F910B1D7}" type="sibTrans" cxnId="{C2925715-5D67-4A24-B0B5-A56CA43766C9}">
      <dgm:prSet/>
      <dgm:spPr/>
      <dgm:t>
        <a:bodyPr/>
        <a:lstStyle/>
        <a:p>
          <a:endParaRPr lang="ru-RU"/>
        </a:p>
      </dgm:t>
    </dgm:pt>
    <dgm:pt modelId="{4B72326F-C5ED-44A3-B570-AE4B48B5C49C}">
      <dgm:prSet custT="1"/>
      <dgm:spPr/>
      <dgm:t>
        <a:bodyPr/>
        <a:lstStyle/>
        <a:p>
          <a:pPr rtl="0"/>
          <a:endParaRPr lang="kk-KZ" sz="2000" dirty="0" smtClean="0">
            <a:solidFill>
              <a:srgbClr val="FF0000"/>
            </a:solidFill>
          </a:endParaRPr>
        </a:p>
        <a:p>
          <a:pPr rtl="0"/>
          <a:r>
            <a:rPr lang="kk-KZ" sz="2000" dirty="0" smtClean="0">
              <a:solidFill>
                <a:srgbClr val="FF0000"/>
              </a:solidFill>
            </a:rPr>
            <a:t>Функциональды құрылғылардың науқстарды зерттеуіне қолайсыз орналасуы </a:t>
          </a:r>
        </a:p>
        <a:p>
          <a:pPr rtl="0"/>
          <a:endParaRPr lang="ru-RU" sz="2000" dirty="0">
            <a:solidFill>
              <a:srgbClr val="FF0000"/>
            </a:solidFill>
          </a:endParaRPr>
        </a:p>
      </dgm:t>
    </dgm:pt>
    <dgm:pt modelId="{E6FE5B60-6BC2-420A-9113-E581844F949B}" type="parTrans" cxnId="{4A492B63-9A14-4CB3-8720-936D13C36578}">
      <dgm:prSet/>
      <dgm:spPr/>
      <dgm:t>
        <a:bodyPr/>
        <a:lstStyle/>
        <a:p>
          <a:endParaRPr lang="ru-RU"/>
        </a:p>
      </dgm:t>
    </dgm:pt>
    <dgm:pt modelId="{233CAA02-FAFD-4E70-9B63-CC3D90C1E601}" type="sibTrans" cxnId="{4A492B63-9A14-4CB3-8720-936D13C36578}">
      <dgm:prSet/>
      <dgm:spPr/>
      <dgm:t>
        <a:bodyPr/>
        <a:lstStyle/>
        <a:p>
          <a:endParaRPr lang="ru-RU"/>
        </a:p>
      </dgm:t>
    </dgm:pt>
    <dgm:pt modelId="{F658837E-A083-4AF5-AFA1-6C353E7A15DF}">
      <dgm:prSet custT="1"/>
      <dgm:spPr/>
      <dgm:t>
        <a:bodyPr/>
        <a:lstStyle/>
        <a:p>
          <a:pPr rtl="0"/>
          <a:r>
            <a:rPr lang="ru-RU" sz="1400" dirty="0" err="1" smtClean="0">
              <a:solidFill>
                <a:srgbClr val="FF0000"/>
              </a:solidFill>
            </a:rPr>
            <a:t>Қазақстан Республикасы</a:t>
          </a:r>
          <a:r>
            <a:rPr lang="ru-RU" sz="1400" dirty="0" smtClean="0">
              <a:solidFill>
                <a:srgbClr val="FF0000"/>
              </a:solidFill>
            </a:rPr>
            <a:t> </a:t>
          </a:r>
          <a:r>
            <a:rPr lang="ru-RU" sz="1400" dirty="0" err="1" smtClean="0">
              <a:solidFill>
                <a:srgbClr val="FF0000"/>
              </a:solidFill>
            </a:rPr>
            <a:t>Денсаулық сақтау министрінің </a:t>
          </a:r>
          <a:r>
            <a:rPr lang="ru-RU" sz="1400" dirty="0" smtClean="0">
              <a:solidFill>
                <a:srgbClr val="FF0000"/>
              </a:solidFill>
            </a:rPr>
            <a:t>2017 </a:t>
          </a:r>
          <a:r>
            <a:rPr lang="ru-RU" sz="1400" dirty="0" err="1" smtClean="0">
              <a:solidFill>
                <a:srgbClr val="FF0000"/>
              </a:solidFill>
            </a:rPr>
            <a:t>жылғы </a:t>
          </a:r>
          <a:r>
            <a:rPr lang="ru-RU" sz="1400" dirty="0" smtClean="0">
              <a:solidFill>
                <a:srgbClr val="FF0000"/>
              </a:solidFill>
            </a:rPr>
            <a:t>3 </a:t>
          </a:r>
          <a:r>
            <a:rPr lang="ru-RU" sz="1400" dirty="0" err="1" smtClean="0">
              <a:solidFill>
                <a:srgbClr val="FF0000"/>
              </a:solidFill>
            </a:rPr>
            <a:t>шілдедегі</a:t>
          </a:r>
          <a:r>
            <a:rPr lang="ru-RU" sz="1400" dirty="0" smtClean="0">
              <a:solidFill>
                <a:srgbClr val="FF0000"/>
              </a:solidFill>
            </a:rPr>
            <a:t> № 450  «</a:t>
          </a:r>
          <a:r>
            <a:rPr lang="ru-RU" sz="1400" b="1" dirty="0" err="1" smtClean="0">
              <a:solidFill>
                <a:srgbClr val="FF0000"/>
              </a:solidFill>
            </a:rPr>
            <a:t>Қазақстан Республикасында</a:t>
          </a:r>
          <a:r>
            <a:rPr lang="ru-RU" sz="1400" b="1" dirty="0" smtClean="0">
              <a:solidFill>
                <a:srgbClr val="FF0000"/>
              </a:solidFill>
            </a:rPr>
            <a:t> </a:t>
          </a:r>
          <a:r>
            <a:rPr lang="ru-RU" sz="1400" b="1" dirty="0" err="1" smtClean="0">
              <a:solidFill>
                <a:srgbClr val="FF0000"/>
              </a:solidFill>
            </a:rPr>
            <a:t>жедел</a:t>
          </a:r>
          <a:r>
            <a:rPr lang="ru-RU" sz="1400" b="1" dirty="0" smtClean="0">
              <a:solidFill>
                <a:srgbClr val="FF0000"/>
              </a:solidFill>
            </a:rPr>
            <a:t> </a:t>
          </a:r>
          <a:r>
            <a:rPr lang="ru-RU" sz="1400" b="1" dirty="0" err="1" smtClean="0">
              <a:solidFill>
                <a:srgbClr val="FF0000"/>
              </a:solidFill>
            </a:rPr>
            <a:t>медициналық көмек көрсету қағидаларын бекіту</a:t>
          </a:r>
          <a:r>
            <a:rPr lang="ru-RU" sz="1400" b="1" dirty="0" smtClean="0">
              <a:solidFill>
                <a:srgbClr val="FF0000"/>
              </a:solidFill>
            </a:rPr>
            <a:t> </a:t>
          </a:r>
          <a:r>
            <a:rPr lang="ru-RU" sz="1400" b="1" dirty="0" err="1" smtClean="0">
              <a:solidFill>
                <a:srgbClr val="FF0000"/>
              </a:solidFill>
            </a:rPr>
            <a:t>туралы</a:t>
          </a:r>
          <a:r>
            <a:rPr lang="ru-RU" sz="1400" b="1" dirty="0" smtClean="0">
              <a:solidFill>
                <a:srgbClr val="FF0000"/>
              </a:solidFill>
            </a:rPr>
            <a:t>» </a:t>
          </a:r>
          <a:r>
            <a:rPr lang="ru-RU" sz="1400" b="1" dirty="0" err="1" smtClean="0">
              <a:solidFill>
                <a:srgbClr val="FF0000"/>
              </a:solidFill>
            </a:rPr>
            <a:t>бұйрыққа негізделіп</a:t>
          </a:r>
          <a:r>
            <a:rPr lang="ru-RU" sz="1400" b="1" dirty="0" smtClean="0">
              <a:solidFill>
                <a:srgbClr val="FF0000"/>
              </a:solidFill>
            </a:rPr>
            <a:t>:</a:t>
          </a:r>
          <a:endParaRPr lang="ru-RU" sz="1400" dirty="0">
            <a:solidFill>
              <a:srgbClr val="FF0000"/>
            </a:solidFill>
          </a:endParaRPr>
        </a:p>
      </dgm:t>
    </dgm:pt>
    <dgm:pt modelId="{BC1024DD-41B4-4EB9-8B81-6E8E21FA1647}" type="parTrans" cxnId="{BED88B9F-DA4B-4DFA-A8BF-23115AE2E0BD}">
      <dgm:prSet/>
      <dgm:spPr/>
      <dgm:t>
        <a:bodyPr/>
        <a:lstStyle/>
        <a:p>
          <a:endParaRPr lang="ru-RU"/>
        </a:p>
      </dgm:t>
    </dgm:pt>
    <dgm:pt modelId="{1F211253-7893-4DA5-B8F0-4B429560F3C4}" type="sibTrans" cxnId="{BED88B9F-DA4B-4DFA-A8BF-23115AE2E0BD}">
      <dgm:prSet/>
      <dgm:spPr/>
      <dgm:t>
        <a:bodyPr/>
        <a:lstStyle/>
        <a:p>
          <a:endParaRPr lang="ru-RU"/>
        </a:p>
      </dgm:t>
    </dgm:pt>
    <dgm:pt modelId="{BA0C5EBE-3633-4A10-A444-B520BF6B0964}">
      <dgm:prSet custT="1"/>
      <dgm:spPr/>
      <dgm:t>
        <a:bodyPr/>
        <a:lstStyle/>
        <a:p>
          <a:pPr rtl="0"/>
          <a:r>
            <a:rPr lang="kk-KZ" sz="1600" dirty="0" smtClean="0">
              <a:solidFill>
                <a:srgbClr val="FF0000"/>
              </a:solidFill>
            </a:rPr>
            <a:t>Тегін дәрі-дәрмек қамтамасыз ету. </a:t>
          </a:r>
          <a:r>
            <a:rPr lang="kk-KZ" sz="1600" smtClean="0">
              <a:solidFill>
                <a:srgbClr val="FF0000"/>
              </a:solidFill>
            </a:rPr>
            <a:t>Бұйрық</a:t>
          </a:r>
          <a:endParaRPr lang="ru-RU" sz="1600" dirty="0">
            <a:solidFill>
              <a:srgbClr val="FF0000"/>
            </a:solidFill>
          </a:endParaRPr>
        </a:p>
      </dgm:t>
    </dgm:pt>
    <dgm:pt modelId="{7FB48305-C858-4640-B317-E14F3719B3A5}" type="parTrans" cxnId="{197851DD-6038-4931-AC6E-B29B3E028FD7}">
      <dgm:prSet/>
      <dgm:spPr/>
      <dgm:t>
        <a:bodyPr/>
        <a:lstStyle/>
        <a:p>
          <a:endParaRPr lang="ru-RU"/>
        </a:p>
      </dgm:t>
    </dgm:pt>
    <dgm:pt modelId="{ED971702-A90C-449B-B604-7988F8092673}" type="sibTrans" cxnId="{197851DD-6038-4931-AC6E-B29B3E028FD7}">
      <dgm:prSet/>
      <dgm:spPr/>
      <dgm:t>
        <a:bodyPr/>
        <a:lstStyle/>
        <a:p>
          <a:endParaRPr lang="ru-RU"/>
        </a:p>
      </dgm:t>
    </dgm:pt>
    <dgm:pt modelId="{71D66EFF-08CB-4B1E-82FA-03077F14C5F8}" type="pres">
      <dgm:prSet presAssocID="{74550D0D-4DB4-4AD4-A433-35FED09C52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C3312-81C8-48BD-904E-A95FB3658D90}" type="pres">
      <dgm:prSet presAssocID="{4B72326F-C5ED-44A3-B570-AE4B48B5C49C}" presName="parentText" presStyleLbl="node1" presStyleIdx="0" presStyleCnt="4" custScaleY="58624" custLinFactY="-75542" custLinFactNeighborX="2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C2015-080F-4494-9D9E-044CF3C4841A}" type="pres">
      <dgm:prSet presAssocID="{233CAA02-FAFD-4E70-9B63-CC3D90C1E601}" presName="spacer" presStyleCnt="0"/>
      <dgm:spPr/>
      <dgm:t>
        <a:bodyPr/>
        <a:lstStyle/>
        <a:p>
          <a:endParaRPr lang="ru-RU"/>
        </a:p>
      </dgm:t>
    </dgm:pt>
    <dgm:pt modelId="{82D3A927-1F2D-41CA-9E73-88E38D92A32C}" type="pres">
      <dgm:prSet presAssocID="{D60F6D1F-C7C9-4ECF-91FE-A7EA08E72ABC}" presName="parentText" presStyleLbl="node1" presStyleIdx="1" presStyleCnt="4" custScaleX="100000" custScaleY="51589" custLinFactNeighborX="300" custLinFactNeighborY="16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41FE4-5BBE-43CF-A2EE-72D13F9DA911}" type="pres">
      <dgm:prSet presAssocID="{E044F1CB-67F9-4A09-9018-D1A2F910B1D7}" presName="spacer" presStyleCnt="0"/>
      <dgm:spPr/>
    </dgm:pt>
    <dgm:pt modelId="{B507388D-BE85-42B1-80DF-DE41303E36A8}" type="pres">
      <dgm:prSet presAssocID="{F658837E-A083-4AF5-AFA1-6C353E7A15DF}" presName="parentText" presStyleLbl="node1" presStyleIdx="2" presStyleCnt="4" custScaleY="72056" custLinFactNeighborX="601" custLinFactNeighborY="23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D2-F25B-436C-AB61-A472E5A616FB}" type="pres">
      <dgm:prSet presAssocID="{1F211253-7893-4DA5-B8F0-4B429560F3C4}" presName="spacer" presStyleCnt="0"/>
      <dgm:spPr/>
    </dgm:pt>
    <dgm:pt modelId="{F6B0C55F-2917-46E9-A907-0A0C5776F054}" type="pres">
      <dgm:prSet presAssocID="{BA0C5EBE-3633-4A10-A444-B520BF6B0964}" presName="parentText" presStyleLbl="node1" presStyleIdx="3" presStyleCnt="4" custScaleY="63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25715-5D67-4A24-B0B5-A56CA43766C9}" srcId="{74550D0D-4DB4-4AD4-A433-35FED09C5272}" destId="{D60F6D1F-C7C9-4ECF-91FE-A7EA08E72ABC}" srcOrd="1" destOrd="0" parTransId="{7765C2E2-94F5-49B0-85C6-74358A009389}" sibTransId="{E044F1CB-67F9-4A09-9018-D1A2F910B1D7}"/>
    <dgm:cxn modelId="{4A492B63-9A14-4CB3-8720-936D13C36578}" srcId="{74550D0D-4DB4-4AD4-A433-35FED09C5272}" destId="{4B72326F-C5ED-44A3-B570-AE4B48B5C49C}" srcOrd="0" destOrd="0" parTransId="{E6FE5B60-6BC2-420A-9113-E581844F949B}" sibTransId="{233CAA02-FAFD-4E70-9B63-CC3D90C1E601}"/>
    <dgm:cxn modelId="{A6BE81C0-E62D-4C2D-B99A-6796558D8656}" type="presOf" srcId="{BA0C5EBE-3633-4A10-A444-B520BF6B0964}" destId="{F6B0C55F-2917-46E9-A907-0A0C5776F054}" srcOrd="0" destOrd="0" presId="urn:microsoft.com/office/officeart/2005/8/layout/vList2"/>
    <dgm:cxn modelId="{B9D25B1B-9CA4-4543-8C24-7675FB6AA294}" type="presOf" srcId="{74550D0D-4DB4-4AD4-A433-35FED09C5272}" destId="{71D66EFF-08CB-4B1E-82FA-03077F14C5F8}" srcOrd="0" destOrd="0" presId="urn:microsoft.com/office/officeart/2005/8/layout/vList2"/>
    <dgm:cxn modelId="{A2B8520C-FC23-462A-96A6-57022A21D4EE}" type="presOf" srcId="{D60F6D1F-C7C9-4ECF-91FE-A7EA08E72ABC}" destId="{82D3A927-1F2D-41CA-9E73-88E38D92A32C}" srcOrd="0" destOrd="0" presId="urn:microsoft.com/office/officeart/2005/8/layout/vList2"/>
    <dgm:cxn modelId="{197851DD-6038-4931-AC6E-B29B3E028FD7}" srcId="{74550D0D-4DB4-4AD4-A433-35FED09C5272}" destId="{BA0C5EBE-3633-4A10-A444-B520BF6B0964}" srcOrd="3" destOrd="0" parTransId="{7FB48305-C858-4640-B317-E14F3719B3A5}" sibTransId="{ED971702-A90C-449B-B604-7988F8092673}"/>
    <dgm:cxn modelId="{CD5295ED-9004-4488-8DD0-2953BD5974F1}" type="presOf" srcId="{4B72326F-C5ED-44A3-B570-AE4B48B5C49C}" destId="{B96C3312-81C8-48BD-904E-A95FB3658D90}" srcOrd="0" destOrd="0" presId="urn:microsoft.com/office/officeart/2005/8/layout/vList2"/>
    <dgm:cxn modelId="{BED88B9F-DA4B-4DFA-A8BF-23115AE2E0BD}" srcId="{74550D0D-4DB4-4AD4-A433-35FED09C5272}" destId="{F658837E-A083-4AF5-AFA1-6C353E7A15DF}" srcOrd="2" destOrd="0" parTransId="{BC1024DD-41B4-4EB9-8B81-6E8E21FA1647}" sibTransId="{1F211253-7893-4DA5-B8F0-4B429560F3C4}"/>
    <dgm:cxn modelId="{075E6901-94B1-41B1-B3AD-0BD5BE1759E7}" type="presOf" srcId="{F658837E-A083-4AF5-AFA1-6C353E7A15DF}" destId="{B507388D-BE85-42B1-80DF-DE41303E36A8}" srcOrd="0" destOrd="0" presId="urn:microsoft.com/office/officeart/2005/8/layout/vList2"/>
    <dgm:cxn modelId="{2B9AD5E5-E5E0-4D8F-BDEF-1F6B71BE0849}" type="presParOf" srcId="{71D66EFF-08CB-4B1E-82FA-03077F14C5F8}" destId="{B96C3312-81C8-48BD-904E-A95FB3658D90}" srcOrd="0" destOrd="0" presId="urn:microsoft.com/office/officeart/2005/8/layout/vList2"/>
    <dgm:cxn modelId="{F93887EC-4B34-47AB-B3CC-C5042C01A3B2}" type="presParOf" srcId="{71D66EFF-08CB-4B1E-82FA-03077F14C5F8}" destId="{738C2015-080F-4494-9D9E-044CF3C4841A}" srcOrd="1" destOrd="0" presId="urn:microsoft.com/office/officeart/2005/8/layout/vList2"/>
    <dgm:cxn modelId="{A1EB2F69-073B-4E6A-856F-2292524BAD5C}" type="presParOf" srcId="{71D66EFF-08CB-4B1E-82FA-03077F14C5F8}" destId="{82D3A927-1F2D-41CA-9E73-88E38D92A32C}" srcOrd="2" destOrd="0" presId="urn:microsoft.com/office/officeart/2005/8/layout/vList2"/>
    <dgm:cxn modelId="{842E882E-10D7-4FB4-A6E2-605C7B18EFF9}" type="presParOf" srcId="{71D66EFF-08CB-4B1E-82FA-03077F14C5F8}" destId="{12441FE4-5BBE-43CF-A2EE-72D13F9DA911}" srcOrd="3" destOrd="0" presId="urn:microsoft.com/office/officeart/2005/8/layout/vList2"/>
    <dgm:cxn modelId="{B45BC748-779C-493C-8352-38D377EA50AF}" type="presParOf" srcId="{71D66EFF-08CB-4B1E-82FA-03077F14C5F8}" destId="{B507388D-BE85-42B1-80DF-DE41303E36A8}" srcOrd="4" destOrd="0" presId="urn:microsoft.com/office/officeart/2005/8/layout/vList2"/>
    <dgm:cxn modelId="{8240BAA9-5E68-4AE2-B7EB-6E1AE630BD70}" type="presParOf" srcId="{71D66EFF-08CB-4B1E-82FA-03077F14C5F8}" destId="{C539B7D2-F25B-436C-AB61-A472E5A616FB}" srcOrd="5" destOrd="0" presId="urn:microsoft.com/office/officeart/2005/8/layout/vList2"/>
    <dgm:cxn modelId="{AE3C0C43-659E-4DCE-BF79-EF0D6CBA96C8}" type="presParOf" srcId="{71D66EFF-08CB-4B1E-82FA-03077F14C5F8}" destId="{F6B0C55F-2917-46E9-A907-0A0C5776F05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4597B-D34C-4FB5-9A74-7DAA1030E5BA}">
      <dsp:nvSpPr>
        <dsp:cNvPr id="0" name=""/>
        <dsp:cNvSpPr/>
      </dsp:nvSpPr>
      <dsp:spPr>
        <a:xfrm>
          <a:off x="0" y="102770"/>
          <a:ext cx="7791869" cy="1103310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600" kern="1200" dirty="0" smtClean="0"/>
            <a:t>Емхана қабылдау айналымы</a:t>
          </a:r>
          <a:endParaRPr lang="ru-RU" sz="4600" kern="1200" dirty="0"/>
        </a:p>
      </dsp:txBody>
      <dsp:txXfrm>
        <a:off x="53859" y="156629"/>
        <a:ext cx="7684151" cy="9955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0A72E-2F38-4928-AAF8-F85202064CA7}">
      <dsp:nvSpPr>
        <dsp:cNvPr id="0" name=""/>
        <dsp:cNvSpPr/>
      </dsp:nvSpPr>
      <dsp:spPr>
        <a:xfrm>
          <a:off x="0" y="250066"/>
          <a:ext cx="3979022" cy="12168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solidFill>
                <a:srgbClr val="FF0000"/>
              </a:solidFill>
            </a:rPr>
            <a:t>Мамандар жетіспеушілігі </a:t>
          </a:r>
          <a:r>
            <a:rPr lang="kk-KZ" sz="1200" kern="1200" dirty="0" smtClean="0">
              <a:solidFill>
                <a:srgbClr val="FF0000"/>
              </a:solidFill>
            </a:rPr>
            <a:t>–(гинеколог-2,маммолог-1,онколог-1,психиатр-1</a:t>
          </a:r>
          <a:r>
            <a:rPr lang="kk-KZ" sz="1200" kern="1200" dirty="0" smtClean="0">
              <a:solidFill>
                <a:srgbClr val="FF0000"/>
              </a:solidFill>
            </a:rPr>
            <a:t>, нарколог-1,кардиолог-1эндокринолог-1,рентгенолог-1,ревматолог-1, </a:t>
          </a:r>
          <a:r>
            <a:rPr lang="kk-KZ" sz="1200" kern="1200" dirty="0" smtClean="0">
              <a:solidFill>
                <a:srgbClr val="FF0000"/>
              </a:solidFill>
            </a:rPr>
            <a:t>травматолог-1,хирург-1,ЖТД-9</a:t>
          </a:r>
          <a:r>
            <a:rPr lang="kk-KZ" sz="1100" kern="1200" dirty="0" smtClean="0">
              <a:solidFill>
                <a:srgbClr val="FF0000"/>
              </a:solidFill>
            </a:rPr>
            <a:t>).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59399" y="309465"/>
        <a:ext cx="3860224" cy="1098002"/>
      </dsp:txXfrm>
    </dsp:sp>
    <dsp:sp modelId="{46791091-BEAE-4254-B0D3-E129F77813F6}">
      <dsp:nvSpPr>
        <dsp:cNvPr id="0" name=""/>
        <dsp:cNvSpPr/>
      </dsp:nvSpPr>
      <dsp:spPr>
        <a:xfrm>
          <a:off x="0" y="1654066"/>
          <a:ext cx="3979022" cy="12168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rgbClr val="FF0000"/>
              </a:solidFill>
            </a:rPr>
            <a:t>Тенге емханасына күрделі жөндеу </a:t>
          </a:r>
          <a:r>
            <a:rPr lang="kk-KZ" sz="1400" kern="1200" dirty="0" smtClean="0">
              <a:solidFill>
                <a:srgbClr val="FF0000"/>
              </a:solidFill>
            </a:rPr>
            <a:t>қажеттілігі (қарастырылған </a:t>
          </a:r>
          <a:r>
            <a:rPr lang="kk-KZ" sz="1400" kern="1200" dirty="0" smtClean="0">
              <a:solidFill>
                <a:srgbClr val="FF0000"/>
              </a:solidFill>
            </a:rPr>
            <a:t>ақша </a:t>
          </a:r>
          <a:r>
            <a:rPr lang="kk-KZ" sz="1400" kern="1200" dirty="0" smtClean="0">
              <a:solidFill>
                <a:srgbClr val="FF0000"/>
              </a:solidFill>
            </a:rPr>
            <a:t>көлемі-69,111 млн.тенге</a:t>
          </a:r>
          <a:r>
            <a:rPr lang="kk-KZ" sz="1100" kern="1200" dirty="0" smtClean="0"/>
            <a:t>).</a:t>
          </a:r>
          <a:endParaRPr lang="ru-RU" sz="1100" kern="1200" dirty="0"/>
        </a:p>
      </dsp:txBody>
      <dsp:txXfrm>
        <a:off x="59399" y="1713465"/>
        <a:ext cx="3860224" cy="1098002"/>
      </dsp:txXfrm>
    </dsp:sp>
    <dsp:sp modelId="{82F964F1-994C-4F45-A519-FFA17B8412B5}">
      <dsp:nvSpPr>
        <dsp:cNvPr id="0" name=""/>
        <dsp:cNvSpPr/>
      </dsp:nvSpPr>
      <dsp:spPr>
        <a:xfrm>
          <a:off x="0" y="3058066"/>
          <a:ext cx="3979022" cy="12168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rgbClr val="FF0000"/>
              </a:solidFill>
            </a:rPr>
            <a:t>Медицина қызметкердлерінің білімдерін жетілдіру-Қайта даярлықтан өтуге-5 (Маммолог, онколог,психиатр,кардиолог,хирург)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rgbClr val="FF0000"/>
              </a:solidFill>
            </a:rPr>
            <a:t> (БААЫЖ әдістерін оқыту</a:t>
          </a:r>
          <a:r>
            <a:rPr lang="kk-KZ" sz="1400" kern="1200" dirty="0" smtClean="0">
              <a:solidFill>
                <a:srgbClr val="FF0000"/>
              </a:solidFill>
            </a:rPr>
            <a:t>)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59399" y="3117465"/>
        <a:ext cx="3860224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0A72E-2F38-4928-AAF8-F85202064CA7}">
      <dsp:nvSpPr>
        <dsp:cNvPr id="0" name=""/>
        <dsp:cNvSpPr/>
      </dsp:nvSpPr>
      <dsp:spPr>
        <a:xfrm>
          <a:off x="0" y="3511"/>
          <a:ext cx="3977640" cy="2806009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rgbClr val="FF0000"/>
              </a:solidFill>
            </a:rPr>
            <a:t>1.Қажетті мамандарды шақырту (хабарландыру, жергілікті әкімшілікпен әлеуметтік пакет ұсынысы, жоғарғы оқу орындар ярмаркасына қатысу, ынталандыру)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rgbClr val="FF0000"/>
              </a:solidFill>
            </a:rPr>
            <a:t>Жоспармен 15-маман жүмысқа шақырту.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rgbClr val="FF0000"/>
              </a:solidFill>
            </a:rPr>
            <a:t>6 маманды келуіне жұмыстану үстінде. Акушер гинеколог (Ақтөбе),2-ЖТД, Хирург-(Орал), Рентгенолог- (Атырау), Эндокринолог (Астана)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36978" y="140489"/>
        <a:ext cx="3703684" cy="2532053"/>
      </dsp:txXfrm>
    </dsp:sp>
    <dsp:sp modelId="{46791091-BEAE-4254-B0D3-E129F77813F6}">
      <dsp:nvSpPr>
        <dsp:cNvPr id="0" name=""/>
        <dsp:cNvSpPr/>
      </dsp:nvSpPr>
      <dsp:spPr>
        <a:xfrm>
          <a:off x="0" y="2812488"/>
          <a:ext cx="3977640" cy="737873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rgbClr val="FF0000"/>
              </a:solidFill>
            </a:rPr>
            <a:t>2. Тенге емханасына күрделі жөндеуге сұраныс берілді.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6020" y="2848508"/>
        <a:ext cx="3905600" cy="665833"/>
      </dsp:txXfrm>
    </dsp:sp>
    <dsp:sp modelId="{82F964F1-994C-4F45-A519-FFA17B8412B5}">
      <dsp:nvSpPr>
        <dsp:cNvPr id="0" name=""/>
        <dsp:cNvSpPr/>
      </dsp:nvSpPr>
      <dsp:spPr>
        <a:xfrm>
          <a:off x="0" y="3553329"/>
          <a:ext cx="3977640" cy="877998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rgbClr val="FF0000"/>
              </a:solidFill>
            </a:rPr>
            <a:t>3. Қызметкерлердің білімдерін жетілдіру негізінде сұраныс берілді, көшпелі циклдарды ұйымдастыру.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42860" y="3596189"/>
        <a:ext cx="3891920" cy="7922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C3312-81C8-48BD-904E-A95FB3658D90}">
      <dsp:nvSpPr>
        <dsp:cNvPr id="0" name=""/>
        <dsp:cNvSpPr/>
      </dsp:nvSpPr>
      <dsp:spPr>
        <a:xfrm>
          <a:off x="0" y="0"/>
          <a:ext cx="4192382" cy="171443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FF0000"/>
              </a:solidFill>
            </a:rPr>
            <a:t>Функциональды құрылғылардың науқстарды зерттеуіне қолайсыз орналасуы) 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83692" y="83692"/>
        <a:ext cx="4024998" cy="1547050"/>
      </dsp:txXfrm>
    </dsp:sp>
    <dsp:sp modelId="{82D3A927-1F2D-41CA-9E73-88E38D92A32C}">
      <dsp:nvSpPr>
        <dsp:cNvPr id="0" name=""/>
        <dsp:cNvSpPr/>
      </dsp:nvSpPr>
      <dsp:spPr>
        <a:xfrm>
          <a:off x="17691" y="2366590"/>
          <a:ext cx="4174690" cy="189465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FF0000"/>
              </a:solidFill>
            </a:rPr>
            <a:t>Сәби өлім </a:t>
          </a:r>
          <a:r>
            <a:rPr lang="kk-KZ" sz="2000" kern="1200" dirty="0" smtClean="0">
              <a:solidFill>
                <a:srgbClr val="FF0000"/>
              </a:solidFill>
            </a:rPr>
            <a:t>көрсеткішін 7,6 пайызға төмендету</a:t>
          </a:r>
          <a:r>
            <a:rPr lang="kk-KZ" sz="1400" kern="1200" dirty="0" smtClean="0">
              <a:solidFill>
                <a:srgbClr val="FF0000"/>
              </a:solidFill>
            </a:rPr>
            <a:t>.</a:t>
          </a:r>
          <a:endParaRPr lang="ru-RU" sz="1400" kern="1200" dirty="0"/>
        </a:p>
      </dsp:txBody>
      <dsp:txXfrm>
        <a:off x="110180" y="2459079"/>
        <a:ext cx="3989712" cy="17096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E1284-9CAD-49AA-A72E-A6C0077268E3}">
      <dsp:nvSpPr>
        <dsp:cNvPr id="0" name=""/>
        <dsp:cNvSpPr/>
      </dsp:nvSpPr>
      <dsp:spPr>
        <a:xfrm>
          <a:off x="0" y="95358"/>
          <a:ext cx="3581400" cy="202520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FF0000"/>
              </a:solidFill>
            </a:rPr>
            <a:t>4. Емхананың 1-ші қабатыда орналасқан ҚОА асханасын көшіру-функциональды зерттеу бөлімшесін ашу.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98862" y="194220"/>
        <a:ext cx="3383676" cy="1827478"/>
      </dsp:txXfrm>
    </dsp:sp>
    <dsp:sp modelId="{82D3A927-1F2D-41CA-9E73-88E38D92A32C}">
      <dsp:nvSpPr>
        <dsp:cNvPr id="0" name=""/>
        <dsp:cNvSpPr/>
      </dsp:nvSpPr>
      <dsp:spPr>
        <a:xfrm>
          <a:off x="0" y="2403119"/>
          <a:ext cx="3566286" cy="220864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FF0000"/>
              </a:solidFill>
            </a:rPr>
            <a:t>Сәби өлім </a:t>
          </a:r>
          <a:r>
            <a:rPr lang="kk-KZ" sz="2000" kern="1200" dirty="0" smtClean="0">
              <a:solidFill>
                <a:srgbClr val="FF0000"/>
              </a:solidFill>
            </a:rPr>
            <a:t>себептерінің алдын-алу, тууға қабілетті әйелдерді сауықтыру. Жүкті әйелдерді ерте есепке алу (12 апта)., зерттеу . Скрининг жұмысын күшейту.</a:t>
          </a:r>
          <a:endParaRPr lang="ru-RU" sz="2000" kern="1200" dirty="0"/>
        </a:p>
      </dsp:txBody>
      <dsp:txXfrm>
        <a:off x="107817" y="2510936"/>
        <a:ext cx="3350652" cy="19930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C6693-ADFB-4FB0-948D-69DEBCF46293}">
      <dsp:nvSpPr>
        <dsp:cNvPr id="0" name=""/>
        <dsp:cNvSpPr/>
      </dsp:nvSpPr>
      <dsp:spPr>
        <a:xfrm>
          <a:off x="0" y="195073"/>
          <a:ext cx="7886700" cy="9354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kern="1200" dirty="0" smtClean="0"/>
            <a:t>Өзекті </a:t>
          </a:r>
          <a:r>
            <a:rPr lang="kk-KZ" sz="3900" kern="1200" dirty="0" smtClean="0"/>
            <a:t>мәселелер/Шешу жолдары:</a:t>
          </a:r>
          <a:endParaRPr lang="ru-RU" sz="3900" kern="1200" dirty="0"/>
        </a:p>
      </dsp:txBody>
      <dsp:txXfrm>
        <a:off x="45663" y="240736"/>
        <a:ext cx="7795374" cy="84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9FA4C-79ED-4C4C-883D-04018E4D6637}">
      <dsp:nvSpPr>
        <dsp:cNvPr id="0" name=""/>
        <dsp:cNvSpPr/>
      </dsp:nvSpPr>
      <dsp:spPr>
        <a:xfrm>
          <a:off x="0" y="118486"/>
          <a:ext cx="7886700" cy="21411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Барлық қабатта бейнебақылаумен (</a:t>
          </a:r>
          <a:r>
            <a:rPr lang="ru-RU" sz="3000" kern="1200" dirty="0" smtClean="0"/>
            <a:t>28 дана</a:t>
          </a:r>
          <a:r>
            <a:rPr lang="kk-KZ" sz="3000" kern="1200" dirty="0" smtClean="0"/>
            <a:t>), заманға сай жиһаздармен, теледидармен, мұздатқыштармен, барлық кабинеттер ғаламтормен толықтай қамтамасыз етілген. </a:t>
          </a:r>
          <a:endParaRPr lang="ru-RU" sz="3000" kern="1200" dirty="0"/>
        </a:p>
      </dsp:txBody>
      <dsp:txXfrm>
        <a:off x="104520" y="223006"/>
        <a:ext cx="7677660" cy="19320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C6693-ADFB-4FB0-948D-69DEBCF46293}">
      <dsp:nvSpPr>
        <dsp:cNvPr id="0" name=""/>
        <dsp:cNvSpPr/>
      </dsp:nvSpPr>
      <dsp:spPr>
        <a:xfrm>
          <a:off x="0" y="195073"/>
          <a:ext cx="7886700" cy="93541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kern="1200" dirty="0" smtClean="0"/>
            <a:t>Өзекті </a:t>
          </a:r>
          <a:r>
            <a:rPr lang="kk-KZ" sz="3900" kern="1200" dirty="0" smtClean="0"/>
            <a:t>мәселелер/Шешу жолдары:</a:t>
          </a:r>
          <a:endParaRPr lang="ru-RU" sz="3900" kern="1200" dirty="0"/>
        </a:p>
      </dsp:txBody>
      <dsp:txXfrm>
        <a:off x="45663" y="240736"/>
        <a:ext cx="7795374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18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17" Type="http://schemas.microsoft.com/office/2007/relationships/diagramDrawing" Target="../diagrams/drawing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18" Type="http://schemas.microsoft.com/office/2007/relationships/diagramDrawing" Target="../diagrams/drawing13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17" Type="http://schemas.microsoft.com/office/2007/relationships/diagramDrawing" Target="../diagrams/drawing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6333" y="268756"/>
            <a:ext cx="8561408" cy="6116469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dirty="0" smtClean="0">
              <a:ln>
                <a:solidFill>
                  <a:schemeClr val="bg1"/>
                </a:solidFill>
              </a:ln>
              <a:latin typeface="Academy.kz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092" y="2236675"/>
            <a:ext cx="7950467" cy="2084116"/>
          </a:xfrm>
        </p:spPr>
        <p:txBody>
          <a:bodyPr>
            <a:noAutofit/>
          </a:bodyPr>
          <a:lstStyle/>
          <a:p>
            <a: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/>
            </a:r>
            <a:b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</a:br>
            <a: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/>
            </a:r>
            <a:b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</a:br>
            <a: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>  </a:t>
            </a:r>
            <a:b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</a:br>
            <a: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> </a:t>
            </a:r>
            <a:b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</a:br>
            <a: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/>
            </a:r>
            <a:b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</a:br>
            <a: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>МКК ШЖҚ «№</a:t>
            </a:r>
            <a:r>
              <a:rPr lang="kk-KZ" sz="48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>2</a:t>
            </a:r>
            <a: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>ЖҚЕ» жылдық есебі</a:t>
            </a:r>
            <a:b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</a:br>
            <a: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> 2017</a:t>
            </a:r>
            <a:r>
              <a:rPr lang="en-US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> </a:t>
            </a:r>
            <a:r>
              <a:rPr lang="kk-KZ" sz="44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ademy.kz" pitchFamily="2" charset="0"/>
                <a:cs typeface="Times New Roman" pitchFamily="18" charset="0"/>
              </a:rPr>
              <a:t>жыл</a:t>
            </a:r>
            <a:endParaRPr lang="ru-RU" sz="4400" b="1" spc="300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ademy.kz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352" y="5094515"/>
            <a:ext cx="7707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400" b="1" dirty="0" smtClean="0">
                <a:latin typeface="Academy.kz" pitchFamily="2" charset="0"/>
              </a:rPr>
              <a:t>Баяндаушы: МКК ШЖҚ </a:t>
            </a:r>
            <a:r>
              <a:rPr lang="kk-KZ" sz="3200" b="1" dirty="0" smtClean="0">
                <a:latin typeface="Academy.kz" pitchFamily="2" charset="0"/>
              </a:rPr>
              <a:t>“</a:t>
            </a:r>
            <a:r>
              <a:rPr lang="ru-RU" sz="2400" b="1" dirty="0" smtClean="0">
                <a:latin typeface="Academy.kz" pitchFamily="2" charset="0"/>
              </a:rPr>
              <a:t>№</a:t>
            </a:r>
            <a:r>
              <a:rPr lang="ru-RU" sz="2800" b="1" dirty="0" smtClean="0">
                <a:latin typeface="Academy.kz" pitchFamily="2" charset="0"/>
              </a:rPr>
              <a:t>2</a:t>
            </a:r>
            <a:r>
              <a:rPr lang="ru-RU" sz="2400" b="1" dirty="0" smtClean="0">
                <a:latin typeface="Academy.kz" pitchFamily="2" charset="0"/>
              </a:rPr>
              <a:t> </a:t>
            </a:r>
            <a:r>
              <a:rPr lang="kk-KZ" sz="2400" b="1" dirty="0" smtClean="0">
                <a:latin typeface="Academy.kz" pitchFamily="2" charset="0"/>
              </a:rPr>
              <a:t>Жаңаөзен қалалық </a:t>
            </a:r>
            <a:r>
              <a:rPr lang="ru-RU" sz="2400" b="1" dirty="0" err="1" smtClean="0">
                <a:latin typeface="Academy.kz" pitchFamily="2" charset="0"/>
              </a:rPr>
              <a:t>емхана</a:t>
            </a:r>
            <a:r>
              <a:rPr lang="ru-RU" sz="2400" b="1" dirty="0" smtClean="0">
                <a:latin typeface="Academy.kz" pitchFamily="2" charset="0"/>
              </a:rPr>
              <a:t> директоры</a:t>
            </a:r>
            <a:r>
              <a:rPr lang="kk-KZ" sz="2400" b="1" dirty="0" smtClean="0">
                <a:latin typeface="Academy.kz" pitchFamily="2" charset="0"/>
              </a:rPr>
              <a:t> </a:t>
            </a:r>
          </a:p>
          <a:p>
            <a:pPr algn="r"/>
            <a:r>
              <a:rPr lang="kk-KZ" sz="2400" b="1" dirty="0" smtClean="0">
                <a:latin typeface="Academy.kz" pitchFamily="2" charset="0"/>
              </a:rPr>
              <a:t>Бекназаров Саламат Сарсенбаевич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3560" y="733528"/>
            <a:ext cx="5531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Academy.kz" pitchFamily="2" charset="0"/>
              </a:rPr>
              <a:t>  Жаңаөзен қаласы</a:t>
            </a:r>
          </a:p>
          <a:p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365760" y="410641"/>
          <a:ext cx="1754829" cy="1718270"/>
        </p:xfrm>
        <a:graphic>
          <a:graphicData uri="http://schemas.openxmlformats.org/presentationml/2006/ole">
            <p:oleObj spid="_x0000_s28682" r:id="rId4" imgW="1223280" imgH="1194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2902" y="211021"/>
            <a:ext cx="8129116" cy="116560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</a:pP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Балаларға медициналық көмек көрсетудің сапалылығын бағалау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</a:pP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индикаторы           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1644" y="1457011"/>
          <a:ext cx="8541099" cy="516533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0018"/>
                <a:gridCol w="2800182"/>
                <a:gridCol w="2737039"/>
                <a:gridCol w="1100521"/>
                <a:gridCol w="1623339"/>
              </a:tblGrid>
              <a:tr h="391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r>
                        <a:rPr lang="ru-RU" sz="1200" dirty="0"/>
                        <a:t>№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 </a:t>
                      </a:r>
                      <a:r>
                        <a:rPr lang="kk-KZ" sz="1000" dirty="0" smtClean="0"/>
                        <a:t>И</a:t>
                      </a:r>
                      <a:r>
                        <a:rPr lang="ru-RU" sz="1000" dirty="0" err="1"/>
                        <a:t>ндикато</a:t>
                      </a:r>
                      <a:r>
                        <a:rPr lang="kk-KZ" sz="1000" dirty="0"/>
                        <a:t>рдың атауы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      </a:t>
                      </a:r>
                      <a:endParaRPr lang="ru-RU" sz="10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 </a:t>
                      </a:r>
                      <a:r>
                        <a:rPr lang="kk-KZ" sz="1000" dirty="0" smtClean="0"/>
                        <a:t>Есептің</a:t>
                      </a:r>
                      <a:r>
                        <a:rPr lang="ru-RU" sz="1000" dirty="0" smtClean="0"/>
                        <a:t>    </a:t>
                      </a:r>
                      <a:r>
                        <a:rPr lang="kk-KZ" sz="1000" dirty="0"/>
                        <a:t>ф</a:t>
                      </a:r>
                      <a:r>
                        <a:rPr lang="ru-RU" sz="1000" dirty="0" err="1"/>
                        <a:t>ормула</a:t>
                      </a:r>
                      <a:r>
                        <a:rPr lang="kk-KZ" sz="1000" dirty="0"/>
                        <a:t>сы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Есептің көрсеткіші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marL="5041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/>
                        <a:t>Шектік </a:t>
                      </a:r>
                      <a:r>
                        <a:rPr lang="kk-KZ" sz="1000" dirty="0"/>
                        <a:t>мәні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ctr"/>
                </a:tc>
              </a:tr>
              <a:tr h="79590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/>
                        <a:t>Сәбилер </a:t>
                      </a:r>
                      <a:r>
                        <a:rPr lang="kk-KZ" sz="1000" dirty="0"/>
                        <a:t>арасындағы өлім көрсеткіші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( ‰)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1 жасқа дейінгі балалардың өлім көрсеткіші </a:t>
                      </a:r>
                      <a:r>
                        <a:rPr lang="ru-RU" sz="1000" kern="1400" dirty="0"/>
                        <a:t>/ </a:t>
                      </a:r>
                      <a:r>
                        <a:rPr lang="kk-KZ" sz="1000" kern="1400" dirty="0"/>
                        <a:t>Тірі туылған балалардың көрсеткіші</a:t>
                      </a:r>
                      <a:r>
                        <a:rPr lang="ru-RU" sz="1000" kern="1400" dirty="0"/>
                        <a:t> </a:t>
                      </a:r>
                      <a:r>
                        <a:rPr lang="ru-RU" sz="1000" kern="1400" dirty="0" err="1"/>
                        <a:t>х</a:t>
                      </a:r>
                      <a:r>
                        <a:rPr lang="ru-RU" sz="1000" kern="1400" dirty="0"/>
                        <a:t> 1000 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4/1723- 2,3 </a:t>
                      </a:r>
                      <a:r>
                        <a:rPr lang="ru-RU" sz="1000" dirty="0"/>
                        <a:t>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/>
                        <a:t>8,9 </a:t>
                      </a:r>
                      <a:r>
                        <a:rPr lang="ru-RU" sz="1000" dirty="0"/>
                        <a:t>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marL="1041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/>
                        <a:t>Қ.Р</a:t>
                      </a:r>
                      <a:r>
                        <a:rPr lang="kk-KZ" sz="1000" baseline="0" dirty="0" smtClean="0"/>
                        <a:t> </a:t>
                      </a:r>
                      <a:r>
                        <a:rPr lang="kk-KZ" sz="1000" dirty="0" smtClean="0"/>
                        <a:t>Көрсеткіштен </a:t>
                      </a:r>
                      <a:r>
                        <a:rPr lang="kk-KZ" sz="1000" dirty="0"/>
                        <a:t>төмен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79590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Неоноталды өлім көрсеткіші</a:t>
                      </a:r>
                      <a:r>
                        <a:rPr lang="ru-RU" sz="1000" dirty="0"/>
                        <a:t>( ‰)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Қайтыс болған нәрестелердің саны </a:t>
                      </a:r>
                      <a:r>
                        <a:rPr lang="ru-RU" sz="1000" kern="1400" dirty="0"/>
                        <a:t>0-28 </a:t>
                      </a:r>
                      <a:r>
                        <a:rPr lang="kk-KZ" sz="1000" kern="1400" dirty="0"/>
                        <a:t>күні</a:t>
                      </a:r>
                      <a:r>
                        <a:rPr lang="ru-RU" sz="1000" kern="1400" dirty="0"/>
                        <a:t>/ </a:t>
                      </a:r>
                      <a:r>
                        <a:rPr lang="kk-KZ" sz="1000" kern="1400" dirty="0"/>
                        <a:t>Тірі туылған нәрестелердің саны </a:t>
                      </a:r>
                      <a:r>
                        <a:rPr lang="ru-RU" sz="1000" kern="1400" dirty="0"/>
                        <a:t>х1000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 smtClean="0"/>
                        <a:t>4/1723-2,3</a:t>
                      </a:r>
                      <a:r>
                        <a:rPr lang="ru-RU" sz="1000" dirty="0" smtClean="0"/>
                        <a:t>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3‰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marL="1041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/>
                        <a:t>Қ</a:t>
                      </a:r>
                      <a:r>
                        <a:rPr lang="kk-KZ" sz="1000" dirty="0"/>
                        <a:t>.Р Көрсеткіштен төмен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160463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Бала өліміне бағыттаушы себептері</a:t>
                      </a:r>
                      <a:r>
                        <a:rPr lang="ru-RU" sz="1000" dirty="0"/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-</a:t>
                      </a:r>
                      <a:r>
                        <a:rPr lang="kk-KZ" sz="1000" dirty="0"/>
                        <a:t>кездейсоқ жағдай және жарақат</a:t>
                      </a:r>
                      <a:r>
                        <a:rPr lang="ru-RU" sz="1000" dirty="0"/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-</a:t>
                      </a:r>
                      <a:r>
                        <a:rPr lang="kk-KZ" sz="1000" dirty="0"/>
                        <a:t>тыныс алу жолдарының аурулары</a:t>
                      </a:r>
                      <a:r>
                        <a:rPr lang="ru-RU" sz="1000" dirty="0"/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-</a:t>
                      </a:r>
                      <a:r>
                        <a:rPr lang="ru-RU" sz="1000" dirty="0" err="1"/>
                        <a:t>инфекци</a:t>
                      </a:r>
                      <a:r>
                        <a:rPr lang="kk-KZ" sz="1000" dirty="0"/>
                        <a:t>ялық</a:t>
                      </a:r>
                      <a:r>
                        <a:rPr lang="ru-RU" sz="1000" dirty="0"/>
                        <a:t>-</a:t>
                      </a:r>
                      <a:r>
                        <a:rPr lang="ru-RU" sz="1000" dirty="0" err="1"/>
                        <a:t>паразитар</a:t>
                      </a:r>
                      <a:r>
                        <a:rPr lang="kk-KZ" sz="1000" dirty="0"/>
                        <a:t>лық аурулар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5 жасқа дейінгі балалар саны </a:t>
                      </a:r>
                      <a:r>
                        <a:rPr lang="kk-KZ" sz="1000" dirty="0"/>
                        <a:t>, Бағыттаушы себептерден қайтыс болғандар</a:t>
                      </a:r>
                      <a:r>
                        <a:rPr lang="kk-KZ" sz="1000" kern="1400" dirty="0"/>
                        <a:t> / Барлық 5 жасқа дейінгі балалардың өлім саны</a:t>
                      </a:r>
                      <a:r>
                        <a:rPr lang="kk-KZ" sz="1000" dirty="0"/>
                        <a:t>  </a:t>
                      </a:r>
                      <a:r>
                        <a:rPr lang="kk-KZ" sz="1000" kern="1400" dirty="0"/>
                        <a:t>х 100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 smtClean="0"/>
                        <a:t>0/ 1-</a:t>
                      </a:r>
                      <a:r>
                        <a:rPr lang="ru-RU" sz="1000" kern="1400" baseline="0" dirty="0" smtClean="0"/>
                        <a:t> 0</a:t>
                      </a:r>
                      <a:r>
                        <a:rPr lang="en-US" sz="1000" kern="1400" baseline="0" dirty="0" smtClean="0"/>
                        <a:t>%</a:t>
                      </a:r>
                      <a:r>
                        <a:rPr lang="ru-RU" sz="1000" kern="1400" dirty="0" smtClean="0"/>
                        <a:t> (</a:t>
                      </a:r>
                      <a:r>
                        <a:rPr lang="en-US" sz="1000" kern="1400" dirty="0" smtClean="0"/>
                        <a:t>1</a:t>
                      </a:r>
                      <a:r>
                        <a:rPr lang="ru-RU" sz="1000" kern="1400" dirty="0" smtClean="0"/>
                        <a:t> </a:t>
                      </a:r>
                      <a:r>
                        <a:rPr lang="kk-KZ" sz="1000" kern="1400" dirty="0"/>
                        <a:t>кездейсоқ жағдай</a:t>
                      </a:r>
                      <a:r>
                        <a:rPr lang="ru-RU" sz="1000" kern="1400" dirty="0"/>
                        <a:t>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/>
                        <a:t>66,6%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    Талаптану </a:t>
                      </a:r>
                      <a:r>
                        <a:rPr lang="ru-RU" sz="1000" dirty="0"/>
                        <a:t>0%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84933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Ауруханадағы тәулікке жетпеген бала өлімі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0-1 жасқа дейінгі тәулікке жетпеген балалардың қайтыс болған саны/ Ауруханадағы 0-1 жасқа дейінгі тәулікке жетпеген балалардың өлім саны   х 100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 smtClean="0"/>
                        <a:t>0/0-0</a:t>
                      </a:r>
                      <a:r>
                        <a:rPr lang="ru-RU" sz="1000" dirty="0" smtClean="0"/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marL="831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8,3%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marL="1041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Талаптану </a:t>
                      </a:r>
                      <a:r>
                        <a:rPr lang="ru-RU" sz="1000"/>
                        <a:t>0%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67728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Перенатальды скринингтің орындалу пайызы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Жүкті әйелдердің </a:t>
                      </a:r>
                      <a:r>
                        <a:rPr lang="ru-RU" sz="1000" kern="1400" dirty="0"/>
                        <a:t>ПС</a:t>
                      </a:r>
                      <a:r>
                        <a:rPr lang="kk-KZ" sz="1000" kern="1400" dirty="0"/>
                        <a:t>-тегі әйелдердің орындалған саны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/Тіркеуде тұрған жүкті әйелдердің саны100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 smtClean="0"/>
                        <a:t>1687/1741-100</a:t>
                      </a:r>
                      <a:r>
                        <a:rPr lang="kk-KZ" sz="1000" kern="1400" dirty="0"/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/>
                        <a:t>     </a:t>
                      </a:r>
                      <a:endParaRPr lang="ru-RU" sz="10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/>
                        <a:t>    </a:t>
                      </a:r>
                      <a:r>
                        <a:rPr lang="ru-RU" sz="1000" kern="1400"/>
                        <a:t>100%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marL="1041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Талаптану</a:t>
                      </a:r>
                      <a:r>
                        <a:rPr lang="ru-RU" sz="1000" dirty="0"/>
                        <a:t>100%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8004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2030" y="70349"/>
            <a:ext cx="8309987" cy="1034969"/>
          </a:xfrm>
          <a:prstGeom prst="roundRect">
            <a:avLst/>
          </a:prstGeom>
          <a:gradFill flip="none" rotWithShape="1">
            <a:gsLst>
              <a:gs pos="0">
                <a:srgbClr val="FF0048">
                  <a:tint val="66000"/>
                  <a:satMod val="160000"/>
                </a:srgbClr>
              </a:gs>
              <a:gs pos="50000">
                <a:srgbClr val="FF0048">
                  <a:tint val="44500"/>
                  <a:satMod val="160000"/>
                </a:srgbClr>
              </a:gs>
              <a:gs pos="100000">
                <a:srgbClr val="FF0048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1013" y="1426866"/>
          <a:ext cx="8721972" cy="51447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5945"/>
                <a:gridCol w="2419127"/>
                <a:gridCol w="3225128"/>
                <a:gridCol w="1509433"/>
                <a:gridCol w="1272339"/>
              </a:tblGrid>
              <a:tr h="197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000"/>
                        <a:t>             И</a:t>
                      </a:r>
                      <a:r>
                        <a:rPr lang="ru-RU" sz="1000"/>
                        <a:t>ндикато</a:t>
                      </a:r>
                      <a:r>
                        <a:rPr lang="kk-KZ" sz="1000"/>
                        <a:t>рдың атауы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kk-KZ" sz="1000" kern="1200"/>
                        <a:t>                    Анықтау </a:t>
                      </a:r>
                      <a:r>
                        <a:rPr lang="ru-RU" sz="1000" kern="1200"/>
                        <a:t>индикатор</a:t>
                      </a:r>
                      <a:r>
                        <a:rPr lang="kk-KZ" sz="1000" kern="1200"/>
                        <a:t>ы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kk-KZ" sz="1000" kern="1200"/>
                        <a:t>      Өлшеу бірлігі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Шектік мәні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916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Абсалюттік қарсы көрсеткіші бар әйелдердің контрацепсиялық орындалуы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Барлық жүкті әйелдер санынан  жүкті болуға  абсалютті қайшы  әйелдер санынан контрацепсия жасалған әйелдер пайызы </a:t>
                      </a:r>
                      <a:endParaRPr lang="ru-RU" sz="1000" dirty="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Көрсеткіш:</a:t>
                      </a:r>
                      <a:r>
                        <a:rPr lang="ru-RU" sz="1000" kern="1200" dirty="0"/>
                        <a:t> </a:t>
                      </a:r>
                      <a:r>
                        <a:rPr lang="ru-RU" sz="1000" kern="1200" dirty="0" smtClean="0"/>
                        <a:t>6</a:t>
                      </a:r>
                      <a:r>
                        <a:rPr lang="en-US" sz="1000" kern="1200" dirty="0" smtClean="0"/>
                        <a:t>9</a:t>
                      </a:r>
                      <a:r>
                        <a:rPr lang="ru-RU" sz="1000" kern="1200" dirty="0" smtClean="0"/>
                        <a:t>/</a:t>
                      </a:r>
                      <a:r>
                        <a:rPr lang="en-US" sz="1000" kern="1200" dirty="0" smtClean="0"/>
                        <a:t>69</a:t>
                      </a:r>
                      <a:r>
                        <a:rPr lang="ru-RU" sz="1000" kern="1200" dirty="0" smtClean="0"/>
                        <a:t>-</a:t>
                      </a:r>
                      <a:r>
                        <a:rPr lang="en-US" sz="1000" kern="1200" dirty="0" smtClean="0"/>
                        <a:t>100</a:t>
                      </a:r>
                      <a:r>
                        <a:rPr lang="ru-RU" sz="1000" kern="1200" dirty="0" smtClean="0"/>
                        <a:t>%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82% 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 </a:t>
                      </a:r>
                      <a:r>
                        <a:rPr lang="kk-KZ" sz="1000"/>
                        <a:t>Қ.Р Көрсеткіш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732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Жүкті әйелдердің ерте келу бөлігі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Барлық жүкті әйелдер санынан әйедер кеңесінен қаралған  12 аптаға дейінгі түскен жүкті әйелдердің пайызы</a:t>
                      </a:r>
                      <a:endParaRPr lang="ru-RU" sz="1000" dirty="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16</a:t>
                      </a:r>
                      <a:r>
                        <a:rPr lang="en-US" sz="1000" kern="1200" dirty="0" smtClean="0"/>
                        <a:t>94</a:t>
                      </a:r>
                      <a:r>
                        <a:rPr lang="ru-RU" sz="1000" kern="1200" dirty="0" smtClean="0"/>
                        <a:t>/</a:t>
                      </a:r>
                      <a:r>
                        <a:rPr lang="en-US" sz="1000" kern="1200" dirty="0" smtClean="0"/>
                        <a:t>1741</a:t>
                      </a:r>
                      <a:r>
                        <a:rPr lang="ru-RU" sz="1000" kern="1200" dirty="0" smtClean="0"/>
                        <a:t>-</a:t>
                      </a:r>
                      <a:r>
                        <a:rPr lang="en-US" sz="1000" kern="1200" dirty="0" smtClean="0"/>
                        <a:t>97.3</a:t>
                      </a:r>
                      <a:r>
                        <a:rPr lang="ru-RU" sz="1000" kern="1200" dirty="0" smtClean="0"/>
                        <a:t>%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96,4% 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Қ.Р Көрсеткіш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549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/>
                        <a:t>Медициналық түсіктің жиілігі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Фертильді жастағы әйелдердің жалпы санынан түсік жасату саны</a:t>
                      </a:r>
                      <a:endParaRPr lang="ru-RU" sz="1000" dirty="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55/1</a:t>
                      </a:r>
                      <a:r>
                        <a:rPr lang="en-US" sz="1000" kern="1200" dirty="0" smtClean="0"/>
                        <a:t>2891</a:t>
                      </a:r>
                      <a:r>
                        <a:rPr lang="ru-RU" sz="1000" kern="1200" dirty="0" smtClean="0"/>
                        <a:t>-0,4%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0,5%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Қ.Р Көрсеткіш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732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/>
                        <a:t>Кәмелетжасына жетпеген балалар арасындағы жүктілік саны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18 жасқа дейінгі жасөспірімдердің жалпы санынан жасөспірімдер арасындағы жүктіліктің пайызы</a:t>
                      </a:r>
                      <a:endParaRPr lang="ru-RU" sz="1000" dirty="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3</a:t>
                      </a:r>
                      <a:r>
                        <a:rPr lang="en-US" sz="1000" kern="1200" dirty="0" smtClean="0"/>
                        <a:t>4</a:t>
                      </a:r>
                      <a:r>
                        <a:rPr lang="ru-RU" sz="1000" kern="1200" dirty="0" smtClean="0"/>
                        <a:t>/2</a:t>
                      </a:r>
                      <a:r>
                        <a:rPr lang="en-US" sz="1000" kern="1200" dirty="0" smtClean="0"/>
                        <a:t>010</a:t>
                      </a:r>
                      <a:r>
                        <a:rPr lang="ru-RU" sz="1000" kern="1200" dirty="0" smtClean="0"/>
                        <a:t>-1,</a:t>
                      </a:r>
                      <a:r>
                        <a:rPr lang="en-US" sz="1000" kern="1200" dirty="0" smtClean="0"/>
                        <a:t>6</a:t>
                      </a:r>
                      <a:r>
                        <a:rPr lang="ru-RU" sz="1000" kern="1200" dirty="0" smtClean="0"/>
                        <a:t>%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1,1% 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Қ.Р Көрсеткіш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916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/>
                        <a:t>Ана өлімінің көрсеткіші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Тірі туылған балалардың жалпы санынан босағаннан кейінгі  42  күн ішіндегі, босану кезінде және жүктілік кезінде қайтыс болған әйелдер саны</a:t>
                      </a:r>
                      <a:endParaRPr lang="ru-RU" sz="1000" dirty="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0/1</a:t>
                      </a:r>
                      <a:r>
                        <a:rPr lang="en-US" sz="1000" kern="1200" dirty="0" smtClean="0"/>
                        <a:t>440</a:t>
                      </a:r>
                      <a:r>
                        <a:rPr lang="ru-RU" sz="1000" kern="1200" dirty="0" smtClean="0"/>
                        <a:t>-0</a:t>
                      </a:r>
                      <a:r>
                        <a:rPr lang="ru-RU" sz="1000" kern="1200" dirty="0"/>
                        <a:t>%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0%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Қ.Р Көрсеткіш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109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/>
                        <a:t>Сын(Критический) жағдайдың саны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Жалпы туылғандар санынан босанғаннан кейінгі 42  күн ішіндегі, босану кезінде және жүктілік кезіндегі  сын жағдайындағы(өміріне қауіп төну)  әйелдер саны </a:t>
                      </a:r>
                      <a:endParaRPr lang="ru-RU" sz="1000" dirty="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/>
                        <a:t>0</a:t>
                      </a:r>
                      <a:r>
                        <a:rPr lang="ru-RU" sz="1000" kern="1200" dirty="0" smtClean="0"/>
                        <a:t>/1</a:t>
                      </a:r>
                      <a:r>
                        <a:rPr lang="en-US" sz="1000" kern="1200" dirty="0" smtClean="0"/>
                        <a:t>440</a:t>
                      </a:r>
                      <a:r>
                        <a:rPr lang="ru-RU" sz="1000" kern="1200" dirty="0" smtClean="0"/>
                        <a:t>-0,05%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0,2 % 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Қ.Р Көрсеткіш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4067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kk-KZ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Босандыруға медициналық көмек көрсетудің сапалылығын бағалау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индикаторы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82804" y="291402"/>
            <a:ext cx="8209504" cy="1095270"/>
          </a:xfrm>
          <a:prstGeom prst="round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1935" y="2632668"/>
          <a:ext cx="8320033" cy="238145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7113"/>
                <a:gridCol w="2546559"/>
                <a:gridCol w="857636"/>
                <a:gridCol w="2542964"/>
                <a:gridCol w="2105761"/>
              </a:tblGrid>
              <a:tr h="1190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/>
                        <a:t>И</a:t>
                      </a:r>
                      <a:r>
                        <a:rPr lang="ru-RU" sz="1200"/>
                        <a:t>ндикато</a:t>
                      </a:r>
                      <a:r>
                        <a:rPr lang="kk-KZ" sz="1200"/>
                        <a:t>рдың атауы</a:t>
                      </a:r>
                      <a:endParaRPr lang="ru-RU" sz="1200">
                        <a:latin typeface="Calibri"/>
                        <a:ea typeface="Calibri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kk-KZ" sz="1200"/>
                        <a:t>Нұсқаушы деңгей</a:t>
                      </a:r>
                      <a:endParaRPr lang="ru-RU" sz="1200">
                        <a:latin typeface="Calibri"/>
                        <a:ea typeface="Calibri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kern="1200" dirty="0"/>
                        <a:t>Аймақ бойынша деректер</a:t>
                      </a:r>
                      <a:endParaRPr lang="ru-RU" sz="1200" dirty="0">
                        <a:latin typeface="Calibri"/>
                        <a:ea typeface="Calibri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kk-KZ" sz="1200"/>
                        <a:t>Ақпарат көзі</a:t>
                      </a:r>
                      <a:endParaRPr lang="ru-RU" sz="1200">
                        <a:latin typeface="Calibri"/>
                        <a:ea typeface="Calibri"/>
                      </a:endParaRPr>
                    </a:p>
                  </a:txBody>
                  <a:tcPr marL="47392" marR="47392" marT="0" marB="0"/>
                </a:tc>
              </a:tr>
              <a:tr h="1190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200"/>
                        <a:t>Жедел миокард инфарктымен өлімшілдік </a:t>
                      </a:r>
                      <a:endParaRPr lang="ru-RU" sz="1200">
                        <a:latin typeface="Calibri"/>
                        <a:ea typeface="Calibri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/>
                        <a:t>100%</a:t>
                      </a:r>
                      <a:endParaRPr lang="ru-RU" sz="1200">
                        <a:latin typeface="Calibri"/>
                        <a:ea typeface="Calibri"/>
                      </a:endParaRP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200" dirty="0"/>
                        <a:t>Жедел миокард инфарктымен өлімшілдік болған жоқ</a:t>
                      </a:r>
                      <a:r>
                        <a:rPr lang="ru-RU" sz="1200" dirty="0"/>
                        <a:t>-0%</a:t>
                      </a:r>
                      <a:endParaRPr lang="ru-RU" sz="1200" dirty="0">
                        <a:latin typeface="Calibri"/>
                        <a:ea typeface="Calibri"/>
                      </a:endParaRP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/>
                        <a:t>Қ.Р агенттікРОЭЖ  ақпарат негізінде</a:t>
                      </a:r>
                      <a:endParaRPr lang="ru-RU" sz="1200" dirty="0"/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200" dirty="0"/>
                        <a:t> </a:t>
                      </a:r>
                      <a:endParaRPr lang="ru-RU" sz="1200" dirty="0">
                        <a:latin typeface="Calibri"/>
                        <a:ea typeface="Calibri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kk-K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Инфаркт кезінде  медициналық көмек көрсетудің сапалылығын бағалау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индикаторы           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43573" y="200973"/>
            <a:ext cx="7827666" cy="10751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2030" y="1889090"/>
          <a:ext cx="8360229" cy="42002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3671"/>
                <a:gridCol w="2318793"/>
                <a:gridCol w="3167657"/>
                <a:gridCol w="1370539"/>
                <a:gridCol w="1219569"/>
              </a:tblGrid>
              <a:tr h="455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kk-KZ" sz="1000"/>
                        <a:t>И</a:t>
                      </a:r>
                      <a:r>
                        <a:rPr lang="ru-RU" sz="1000"/>
                        <a:t>ндикато</a:t>
                      </a:r>
                      <a:r>
                        <a:rPr lang="kk-KZ" sz="1000"/>
                        <a:t>рдың атауы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Анықтау </a:t>
                      </a:r>
                      <a:r>
                        <a:rPr lang="ru-RU" sz="1000" kern="1200" dirty="0"/>
                        <a:t>индикатор</a:t>
                      </a:r>
                      <a:r>
                        <a:rPr lang="kk-KZ" sz="1000" kern="1200" dirty="0"/>
                        <a:t>ы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kk-KZ" sz="1000" kern="1200"/>
                        <a:t>Бірлік өлшемі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Шектік мәні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1123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/>
                        <a:t>Ауруханадан шыққаннан кейін 1 ай ішінде үй жағдайында инсульттен қайтыс болғандар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/>
                        <a:t>Инсультпен ауруханадан емделіп шыққаннан кейінгі 1 ай ішінде үй жағдайында инсульттен қайтыс болғандар</a:t>
                      </a:r>
                      <a:endParaRPr lang="ru-RU" sz="100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/>
                        <a:t>0/-65-0%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0% 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2016г-6,0%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1123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/>
                        <a:t>Стационарное летальность от инсульта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dirty="0"/>
                        <a:t>(ауруханада қайтыс болғандар саны)/ауруханадан шыққандар саны (шыққандар және қайтыс болғандар)</a:t>
                      </a:r>
                      <a:endParaRPr lang="ru-RU" sz="1000" dirty="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16/65-0,2%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5% 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2016г-13,0%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149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Процент нейрохирургических операции при остром инсульте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kk-KZ" sz="1000" kern="1200" dirty="0"/>
                        <a:t>Жедел инсульт кезінде (нейрохирургиялық ота жүргізілгендер саны)/ИО жедел инсульт пен ауруханаға жатқызылған науқастар саны </a:t>
                      </a:r>
                      <a:r>
                        <a:rPr lang="ru-RU" sz="1000" kern="1200" dirty="0"/>
                        <a:t>х100%</a:t>
                      </a:r>
                      <a:endParaRPr lang="ru-RU" sz="1000" dirty="0"/>
                    </a:p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 dirty="0"/>
                        <a:t>1/65-1,5%</a:t>
                      </a: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/>
                        <a:t>1,5%</a:t>
                      </a:r>
                      <a:endParaRPr lang="ru-RU" sz="1000">
                        <a:latin typeface="Calibri"/>
                        <a:ea typeface="Calibri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2016г-4,5%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8568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Жедел инсульт  кезінде  медициналық көмек көрсетудің сапалылығын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 индикаторы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1741" y="150687"/>
            <a:ext cx="8330083" cy="113550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2708" y="1745034"/>
          <a:ext cx="8119069" cy="47268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5610"/>
                <a:gridCol w="2595032"/>
                <a:gridCol w="2534502"/>
                <a:gridCol w="774388"/>
                <a:gridCol w="1949537"/>
              </a:tblGrid>
              <a:tr h="3423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r>
                        <a:rPr lang="ru-RU" sz="1000" dirty="0"/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И</a:t>
                      </a:r>
                      <a:r>
                        <a:rPr lang="ru-RU" sz="1000"/>
                        <a:t>ндикато</a:t>
                      </a:r>
                      <a:r>
                        <a:rPr lang="kk-KZ" sz="1000"/>
                        <a:t>рдың атауы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Есептік формуласы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Есептік көрсеткіш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ctr"/>
                </a:tc>
                <a:tc>
                  <a:txBody>
                    <a:bodyPr/>
                    <a:lstStyle/>
                    <a:p>
                      <a:pPr marL="5041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Шектік мәні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ctr"/>
                </a:tc>
              </a:tr>
              <a:tr h="695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Қатерлі жаңа түзіліспен өлімшілдік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Есепте тұратын 100 мың халықтың ішіндегі  қатерлі жаңа түзілістен қайтыс болғандар саны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 smtClean="0"/>
                        <a:t>2</a:t>
                      </a:r>
                      <a:r>
                        <a:rPr lang="en-US" sz="1000" kern="1400" dirty="0" smtClean="0"/>
                        <a:t>4</a:t>
                      </a:r>
                      <a:r>
                        <a:rPr lang="ru-RU" sz="1000" kern="1400" dirty="0" smtClean="0"/>
                        <a:t>/6</a:t>
                      </a:r>
                      <a:r>
                        <a:rPr lang="en-US" sz="1000" kern="1400" dirty="0" smtClean="0"/>
                        <a:t>0876</a:t>
                      </a:r>
                      <a:r>
                        <a:rPr lang="ru-RU" sz="1000" kern="1400" dirty="0" smtClean="0"/>
                        <a:t>-0,03</a:t>
                      </a:r>
                      <a:r>
                        <a:rPr lang="ru-RU" sz="1000" kern="1400" dirty="0"/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/>
                        <a:t>0,03%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 </a:t>
                      </a:r>
                      <a:r>
                        <a:rPr lang="kk-KZ" sz="1000"/>
                        <a:t>Қ.Р Көрсеткіш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695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Қатерлі жаңа түзілістің ерте сатысында анықталуы</a:t>
                      </a:r>
                      <a:r>
                        <a:rPr lang="ru-RU" sz="1000"/>
                        <a:t> (1 с</a:t>
                      </a:r>
                      <a:r>
                        <a:rPr lang="kk-KZ" sz="1000"/>
                        <a:t>атысы</a:t>
                      </a:r>
                      <a:r>
                        <a:rPr lang="ru-RU" sz="1000"/>
                        <a:t>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Бірінші рет 1 сатысында анықталған жылдық есептегі науқастардың саны 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Салыстырмалы тығыздылық </a:t>
                      </a:r>
                      <a:r>
                        <a:rPr lang="ru-RU" sz="1000" kern="1400" dirty="0"/>
                        <a:t>(%)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 smtClean="0"/>
                        <a:t>9</a:t>
                      </a:r>
                      <a:r>
                        <a:rPr lang="ru-RU" sz="1000" kern="1400" dirty="0" smtClean="0"/>
                        <a:t>/</a:t>
                      </a:r>
                      <a:r>
                        <a:rPr lang="en-US" sz="1000" kern="1400" dirty="0" smtClean="0"/>
                        <a:t>57</a:t>
                      </a:r>
                      <a:r>
                        <a:rPr lang="ru-RU" sz="1000" kern="1400" dirty="0" smtClean="0"/>
                        <a:t>-7,5</a:t>
                      </a:r>
                      <a:r>
                        <a:rPr lang="ru-RU" sz="1000" kern="1400" dirty="0"/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/>
                        <a:t>7,5%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Қ.Р Көрсеткіш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1047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 </a:t>
                      </a:r>
                      <a:r>
                        <a:rPr lang="kk-KZ" sz="1000" kern="1400"/>
                        <a:t> Көзге көрінетін қол жетімді аймақта орналасқан қатерлі жаңа түзіліспен   </a:t>
                      </a:r>
                      <a:r>
                        <a:rPr lang="en-US" sz="1000"/>
                        <a:t>III</a:t>
                      </a:r>
                      <a:r>
                        <a:rPr lang="ru-RU" sz="1000"/>
                        <a:t>-</a:t>
                      </a:r>
                      <a:r>
                        <a:rPr lang="en-US" sz="1000"/>
                        <a:t>IV </a:t>
                      </a:r>
                      <a:r>
                        <a:rPr lang="ru-RU" sz="1000"/>
                        <a:t>с</a:t>
                      </a:r>
                      <a:r>
                        <a:rPr lang="kk-KZ" sz="1000"/>
                        <a:t>атысында </a:t>
                      </a:r>
                      <a:r>
                        <a:rPr lang="kk-KZ" sz="1000" kern="1400"/>
                        <a:t> салыстырмалы тығыздылығы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Көзге көрінетін қол жетімді аймақта орналасқан қатерлі жаңа түзіліспен   бірінші рет 3-4 сатысында анықталған  жылдық есептегі науқастардың саны 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Салыстырмалы тығыздылық </a:t>
                      </a:r>
                      <a:r>
                        <a:rPr lang="ru-RU" sz="1000" kern="1400" dirty="0"/>
                        <a:t>(%)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24</a:t>
                      </a:r>
                      <a:r>
                        <a:rPr lang="ru-RU" sz="1000" dirty="0" smtClean="0"/>
                        <a:t>/</a:t>
                      </a:r>
                      <a:r>
                        <a:rPr lang="en-US" sz="1000" dirty="0" smtClean="0"/>
                        <a:t>57</a:t>
                      </a:r>
                      <a:r>
                        <a:rPr lang="ru-RU" sz="1000" dirty="0" smtClean="0"/>
                        <a:t>-10,1</a:t>
                      </a:r>
                      <a:r>
                        <a:rPr lang="ru-RU" sz="1000" dirty="0"/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10,1%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Қ.Р Көрсеткіш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871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5 жыл және оданда жоғары өмір сүріп жатқан науқастардың </a:t>
                      </a:r>
                      <a:r>
                        <a:rPr lang="kk-KZ" sz="1000" kern="1400"/>
                        <a:t> салыстырмалы тығыздылығы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Қатерлі жаңа түзіліспен 5 жылдан және оданда жоғары есепте тұратын науқастардың саны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Салыстырмалы тығыздылық </a:t>
                      </a:r>
                      <a:r>
                        <a:rPr lang="ru-RU" sz="1000" kern="1400" dirty="0"/>
                        <a:t>(%)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 smtClean="0"/>
                        <a:t>137</a:t>
                      </a:r>
                      <a:r>
                        <a:rPr lang="ru-RU" sz="1000" kern="1400" dirty="0" smtClean="0"/>
                        <a:t>/2</a:t>
                      </a:r>
                      <a:r>
                        <a:rPr lang="en-US" sz="1000" kern="1400" dirty="0" smtClean="0"/>
                        <a:t>45</a:t>
                      </a:r>
                      <a:r>
                        <a:rPr lang="ru-RU" sz="1000" kern="1400" dirty="0" smtClean="0"/>
                        <a:t>-24</a:t>
                      </a:r>
                      <a:r>
                        <a:rPr lang="ru-RU" sz="1000" kern="1400" dirty="0"/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/>
                        <a:t>24%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Қ.Р Көрсеткіш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871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Арнайы емнің орындалуы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Жылдық есеп бойынша арнайы ем алуға жататын, аяқталған және арнайы емін жалғастыратын науқастардың саны 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400" dirty="0"/>
                        <a:t>Салыстырмалы тығыздылық </a:t>
                      </a:r>
                      <a:r>
                        <a:rPr lang="ru-RU" sz="1000" kern="1400" dirty="0"/>
                        <a:t>(%)</a:t>
                      </a:r>
                      <a:endParaRPr lang="ru-RU" sz="10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18</a:t>
                      </a:r>
                      <a:r>
                        <a:rPr lang="ru-RU" sz="1000" dirty="0" smtClean="0"/>
                        <a:t>/</a:t>
                      </a:r>
                      <a:r>
                        <a:rPr lang="en-US" sz="1000" dirty="0" smtClean="0"/>
                        <a:t>29</a:t>
                      </a:r>
                      <a:r>
                        <a:rPr lang="ru-RU" sz="1000" dirty="0" smtClean="0"/>
                        <a:t>-100</a:t>
                      </a:r>
                      <a:r>
                        <a:rPr lang="ru-RU" sz="1000" dirty="0"/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100%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Қ.Р Көрсеткіш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  <a:tr h="170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Онкологиялық  жағдай кезінде  медициналық көмек көрсетудің сапалылығын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lang="kk-K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 индикаторы           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0871" y="1858943"/>
          <a:ext cx="8762162" cy="41700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0452"/>
                <a:gridCol w="2808465"/>
                <a:gridCol w="2725680"/>
                <a:gridCol w="835726"/>
                <a:gridCol w="2111839"/>
              </a:tblGrid>
              <a:tr h="641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" algn="l"/>
                        </a:tabLst>
                      </a:pPr>
                      <a:r>
                        <a:rPr lang="ru-RU" sz="1000" dirty="0"/>
                        <a:t>№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/>
                        <a:t>И</a:t>
                      </a:r>
                      <a:r>
                        <a:rPr lang="ru-RU" sz="900"/>
                        <a:t>ндикато</a:t>
                      </a:r>
                      <a:r>
                        <a:rPr lang="kk-KZ" sz="900"/>
                        <a:t>рдың атауы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Есептік формуласы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Есептік көрсеткіш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 anchor="ctr"/>
                </a:tc>
                <a:tc>
                  <a:txBody>
                    <a:bodyPr/>
                    <a:lstStyle/>
                    <a:p>
                      <a:pPr marL="5041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Шектік мәні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 anchor="ctr"/>
                </a:tc>
              </a:tr>
              <a:tr h="64154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Кездейсоқ жағдайдан, жарақаттан және уланудан қайтыс болғандар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 100 </a:t>
                      </a:r>
                      <a:r>
                        <a:rPr lang="kk-KZ" sz="1000" dirty="0"/>
                        <a:t>мын</a:t>
                      </a:r>
                      <a:r>
                        <a:rPr lang="ru-RU" sz="1000" dirty="0"/>
                        <a:t>. </a:t>
                      </a:r>
                      <a:r>
                        <a:rPr lang="kk-KZ" sz="1000" dirty="0"/>
                        <a:t>Халық саны</a:t>
                      </a:r>
                      <a:r>
                        <a:rPr lang="ru-RU" sz="1000" dirty="0"/>
                        <a:t>:</a:t>
                      </a:r>
                      <a:endParaRPr lang="ru-RU" sz="9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/6</a:t>
                      </a:r>
                      <a:r>
                        <a:rPr lang="en-US" sz="1000" dirty="0" smtClean="0"/>
                        <a:t>0876</a:t>
                      </a:r>
                      <a:r>
                        <a:rPr lang="ru-RU" sz="1000" dirty="0" smtClean="0"/>
                        <a:t>-</a:t>
                      </a:r>
                      <a:r>
                        <a:rPr lang="en-US" sz="1000" dirty="0" smtClean="0"/>
                        <a:t>13.1</a:t>
                      </a:r>
                      <a:r>
                        <a:rPr lang="ru-RU" sz="1000" dirty="0" smtClean="0"/>
                        <a:t>%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/>
                        <a:t>       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Қ.Р Көрсеткіш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</a:tr>
              <a:tr h="64154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Маңғыстау обылысындағы аймақтарды жабдықтармен қамтамасыз ету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6970" algn="l"/>
                        </a:tabLst>
                      </a:pPr>
                      <a:r>
                        <a:rPr lang="ru-RU" sz="1000"/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/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</a:tr>
              <a:tr h="96232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Аймақты кадрмен қамтамасыз ету</a:t>
                      </a:r>
                      <a:endParaRPr lang="ru-RU" sz="90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Хирургиялық, травматалогиялық,нейрохирургиялық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/>
                        <a:t>100%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</a:tr>
              <a:tr h="64154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Ауруханаға дейінгі қайтыс болғандар көрсеткіші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 smtClean="0"/>
                        <a:t>8</a:t>
                      </a:r>
                      <a:r>
                        <a:rPr lang="ru-RU" sz="1000" kern="1400" dirty="0" smtClean="0"/>
                        <a:t>/</a:t>
                      </a:r>
                      <a:r>
                        <a:rPr lang="en-US" sz="1000" kern="1400" dirty="0" smtClean="0"/>
                        <a:t>1398</a:t>
                      </a:r>
                      <a:r>
                        <a:rPr lang="ru-RU" sz="1000" kern="1400" dirty="0" smtClean="0"/>
                        <a:t>-0</a:t>
                      </a:r>
                      <a:r>
                        <a:rPr lang="en-US" sz="1000" kern="1400" dirty="0" smtClean="0"/>
                        <a:t>.5</a:t>
                      </a:r>
                      <a:r>
                        <a:rPr lang="ru-RU" sz="1000" kern="1400" dirty="0" smtClean="0"/>
                        <a:t>%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marL="1041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2016г -4,3%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</a:tr>
              <a:tr h="64154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/>
                        <a:t>Ауруханадағы жарақаттан және жарты жарақаттан қайтыс болғандар 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 smtClean="0"/>
                        <a:t>0/1</a:t>
                      </a:r>
                      <a:r>
                        <a:rPr lang="en-US" sz="1000" kern="1400" dirty="0" smtClean="0"/>
                        <a:t>61</a:t>
                      </a:r>
                      <a:r>
                        <a:rPr lang="ru-RU" sz="1000" kern="1400" dirty="0" smtClean="0"/>
                        <a:t>-0</a:t>
                      </a:r>
                      <a:r>
                        <a:rPr lang="ru-RU" sz="1000" kern="1400" dirty="0"/>
                        <a:t>%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0%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  <a:tc>
                  <a:txBody>
                    <a:bodyPr/>
                    <a:lstStyle/>
                    <a:p>
                      <a:pPr marL="1041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/>
                        <a:t>Алдыңғы көрсетілген бағдар бойынша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44" marR="54744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61741" y="150687"/>
            <a:ext cx="8330083" cy="11355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80870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Жарақат  кезінде  медициналық  көмек көрсетудің сапалылығын бағалау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lang="kk-KZ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индикаторы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1596" y="874171"/>
            <a:ext cx="8480808" cy="783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1879" y="633024"/>
            <a:ext cx="8374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ademy.kz" pitchFamily="2" charset="0"/>
                <a:ea typeface="+mj-ea"/>
                <a:cs typeface="+mj-cs"/>
              </a:rPr>
              <a:t>№ 2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ademy.kz" pitchFamily="2" charset="0"/>
                <a:ea typeface="+mj-ea"/>
                <a:cs typeface="+mj-cs"/>
              </a:rPr>
              <a:t>Жа</a:t>
            </a: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ademy.kz" pitchFamily="2" charset="0"/>
                <a:ea typeface="+mj-ea"/>
                <a:cs typeface="+mj-cs"/>
              </a:rPr>
              <a:t>ңаөзен қалалық е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ademy.kz" pitchFamily="2" charset="0"/>
                <a:ea typeface="+mj-ea"/>
                <a:cs typeface="+mj-cs"/>
              </a:rPr>
              <a:t>мханасы</a:t>
            </a:r>
            <a:r>
              <a:rPr lang="kk-KZ" sz="2800" b="1" dirty="0" smtClean="0">
                <a:solidFill>
                  <a:srgbClr val="FF0000"/>
                </a:solidFill>
                <a:latin typeface="Academy.kz" pitchFamily="2" charset="0"/>
                <a:ea typeface="+mj-ea"/>
                <a:cs typeface="+mj-cs"/>
              </a:rPr>
              <a:t> </a:t>
            </a:r>
            <a:r>
              <a:rPr kumimoji="0" lang="kk-KZ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ademy.kz" pitchFamily="2" charset="0"/>
                <a:ea typeface="+mj-ea"/>
                <a:cs typeface="+mj-cs"/>
              </a:rPr>
              <a:t>бойынша мамандар есебі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ademy.kz" pitchFamily="2" charset="0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0474" y="1816768"/>
          <a:ext cx="8963526" cy="48450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1284"/>
                <a:gridCol w="721895"/>
                <a:gridCol w="709863"/>
                <a:gridCol w="768556"/>
                <a:gridCol w="711328"/>
                <a:gridCol w="709863"/>
                <a:gridCol w="745348"/>
                <a:gridCol w="710473"/>
                <a:gridCol w="661737"/>
                <a:gridCol w="980183"/>
                <a:gridCol w="992996"/>
              </a:tblGrid>
              <a:tr h="1334310">
                <a:tc>
                  <a:txBody>
                    <a:bodyPr/>
                    <a:lstStyle/>
                    <a:p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r>
                        <a:rPr lang="kk-KZ" sz="1600" dirty="0" smtClean="0">
                          <a:latin typeface="Academy.kz" pitchFamily="2" charset="0"/>
                        </a:rPr>
                        <a:t>Мамандар </a:t>
                      </a:r>
                      <a:endParaRPr lang="ru-RU" sz="1600" dirty="0">
                        <a:latin typeface="Academy.kz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r>
                        <a:rPr lang="kk-KZ" sz="1600" dirty="0" smtClean="0">
                          <a:latin typeface="Academy.kz" pitchFamily="2" charset="0"/>
                        </a:rPr>
                        <a:t>Штат саны</a:t>
                      </a:r>
                      <a:endParaRPr lang="ru-RU" sz="16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sz="1600" dirty="0" smtClean="0">
                          <a:latin typeface="Academy.kz" pitchFamily="2" charset="0"/>
                        </a:rPr>
                        <a:t>Нақты жұмыс жасайтын мамандар саны</a:t>
                      </a:r>
                      <a:endParaRPr lang="ru-RU" sz="16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r>
                        <a:rPr lang="kk-KZ" sz="1600" dirty="0" smtClean="0">
                          <a:latin typeface="Academy.kz" pitchFamily="2" charset="0"/>
                        </a:rPr>
                        <a:t>Көрсеткіші</a:t>
                      </a:r>
                      <a:endParaRPr lang="ru-RU" sz="16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r>
                        <a:rPr lang="kk-KZ" sz="1600" dirty="0" smtClean="0">
                          <a:latin typeface="Academy.kz" pitchFamily="2" charset="0"/>
                        </a:rPr>
                        <a:t>Мамандар тапшылығы</a:t>
                      </a:r>
                      <a:endParaRPr lang="ru-RU" sz="16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r>
                        <a:rPr lang="kk-KZ" sz="1600" dirty="0" smtClean="0">
                          <a:latin typeface="Academy.kz" pitchFamily="2" charset="0"/>
                        </a:rPr>
                        <a:t>Санаттылығы</a:t>
                      </a:r>
                      <a:endParaRPr lang="ru-RU" sz="16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490">
                <a:tc>
                  <a:txBody>
                    <a:bodyPr/>
                    <a:lstStyle/>
                    <a:p>
                      <a:endParaRPr lang="ru-RU" sz="1600" dirty="0">
                        <a:latin typeface="Academy.kz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2016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2017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2016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2017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2016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2017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2016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2017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2016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b="1" dirty="0" smtClean="0">
                          <a:latin typeface="Academy.kz" pitchFamily="2" charset="0"/>
                        </a:rPr>
                        <a:t>2017</a:t>
                      </a:r>
                      <a:endParaRPr lang="ru-RU" sz="22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3431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Academy.kz" pitchFamily="2" charset="0"/>
                        </a:rPr>
                        <a:t>Дәрігерлер</a:t>
                      </a:r>
                      <a:endParaRPr lang="ru-RU" sz="1600" dirty="0">
                        <a:latin typeface="Academy.kz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1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14,75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1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14,75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72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55,7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6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2,7</a:t>
                      </a:r>
                      <a:r>
                        <a:rPr lang="en-US" sz="2000" dirty="0" smtClean="0">
                          <a:latin typeface="Academy.kz" pitchFamily="2" charset="0"/>
                        </a:rPr>
                        <a:t>%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44,3%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36-36,5%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cademy.kz" pitchFamily="2" charset="0"/>
                        </a:rPr>
                        <a:t>Жоғары</a:t>
                      </a:r>
                      <a:r>
                        <a:rPr lang="en-US" sz="1600" dirty="0" smtClean="0">
                          <a:latin typeface="Academy.kz" pitchFamily="2" charset="0"/>
                        </a:rPr>
                        <a:t> - 5</a:t>
                      </a:r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r>
                        <a:rPr lang="en-US" sz="1600" dirty="0" smtClean="0">
                          <a:latin typeface="Academy.kz" pitchFamily="2" charset="0"/>
                        </a:rPr>
                        <a:t>I – 12 </a:t>
                      </a:r>
                    </a:p>
                    <a:p>
                      <a:r>
                        <a:rPr lang="en-US" sz="1600" dirty="0" smtClean="0">
                          <a:latin typeface="Academy.kz" pitchFamily="2" charset="0"/>
                        </a:rPr>
                        <a:t>II</a:t>
                      </a:r>
                      <a:r>
                        <a:rPr lang="en-US" sz="1600" baseline="0" dirty="0" smtClean="0">
                          <a:latin typeface="Academy.kz" pitchFamily="2" charset="0"/>
                        </a:rPr>
                        <a:t> – 14 </a:t>
                      </a:r>
                      <a:r>
                        <a:rPr lang="ru-RU" sz="1600" baseline="0" dirty="0" smtClean="0">
                          <a:latin typeface="Academy.kz" pitchFamily="2" charset="0"/>
                        </a:rPr>
                        <a:t> </a:t>
                      </a:r>
                    </a:p>
                    <a:p>
                      <a:r>
                        <a:rPr lang="ru-RU" sz="2000" b="1" baseline="0" dirty="0" smtClean="0">
                          <a:latin typeface="Academy.kz" pitchFamily="2" charset="0"/>
                        </a:rPr>
                        <a:t>48,4%</a:t>
                      </a:r>
                      <a:endParaRPr lang="ru-RU" sz="20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cademy.kz" pitchFamily="2" charset="0"/>
                        </a:rPr>
                        <a:t>Жоғары</a:t>
                      </a:r>
                      <a:r>
                        <a:rPr lang="en-US" sz="1600" dirty="0" smtClean="0">
                          <a:latin typeface="Academy.kz" pitchFamily="2" charset="0"/>
                        </a:rPr>
                        <a:t> - </a:t>
                      </a:r>
                      <a:r>
                        <a:rPr lang="ru-RU" sz="1600" dirty="0" smtClean="0">
                          <a:latin typeface="Academy.kz" pitchFamily="2" charset="0"/>
                        </a:rPr>
                        <a:t>8</a:t>
                      </a:r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r>
                        <a:rPr lang="en-US" sz="1600" dirty="0" smtClean="0">
                          <a:latin typeface="Academy.kz" pitchFamily="2" charset="0"/>
                        </a:rPr>
                        <a:t>I – 1</a:t>
                      </a:r>
                      <a:r>
                        <a:rPr lang="ru-RU" sz="1600" dirty="0" smtClean="0">
                          <a:latin typeface="Academy.kz" pitchFamily="2" charset="0"/>
                        </a:rPr>
                        <a:t>5</a:t>
                      </a:r>
                      <a:endParaRPr lang="en-US" sz="1600" dirty="0" smtClean="0">
                        <a:latin typeface="Academy.kz" pitchFamily="2" charset="0"/>
                      </a:endParaRPr>
                    </a:p>
                    <a:p>
                      <a:r>
                        <a:rPr lang="en-US" sz="1600" dirty="0" smtClean="0">
                          <a:latin typeface="Academy.kz" pitchFamily="2" charset="0"/>
                        </a:rPr>
                        <a:t>II</a:t>
                      </a:r>
                      <a:r>
                        <a:rPr lang="en-US" sz="1600" baseline="0" dirty="0" smtClean="0">
                          <a:latin typeface="Academy.kz" pitchFamily="2" charset="0"/>
                        </a:rPr>
                        <a:t> – </a:t>
                      </a:r>
                      <a:r>
                        <a:rPr lang="ru-RU" sz="1600" baseline="0" dirty="0" smtClean="0">
                          <a:latin typeface="Academy.kz" pitchFamily="2" charset="0"/>
                        </a:rPr>
                        <a:t>19</a:t>
                      </a:r>
                      <a:r>
                        <a:rPr lang="en-US" sz="1600" baseline="0" dirty="0" smtClean="0">
                          <a:latin typeface="Academy.kz" pitchFamily="2" charset="0"/>
                        </a:rPr>
                        <a:t> </a:t>
                      </a:r>
                      <a:endParaRPr lang="ru-RU" sz="1600" baseline="0" dirty="0" smtClean="0">
                        <a:latin typeface="Academy.kz" pitchFamily="2" charset="0"/>
                      </a:endParaRPr>
                    </a:p>
                    <a:p>
                      <a:r>
                        <a:rPr lang="ru-RU" sz="2000" b="1" baseline="0" dirty="0" smtClean="0">
                          <a:latin typeface="Academy.kz" pitchFamily="2" charset="0"/>
                        </a:rPr>
                        <a:t>58,3%</a:t>
                      </a:r>
                      <a:endParaRPr lang="ru-RU" sz="2000" b="1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4461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Academy.kz" pitchFamily="2" charset="0"/>
                        </a:rPr>
                        <a:t>Медбикелер</a:t>
                      </a:r>
                      <a:endParaRPr lang="ru-RU" sz="1600" dirty="0">
                        <a:latin typeface="Academy.kz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2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38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2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38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238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2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38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100%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0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cademy.kz" pitchFamily="2" charset="0"/>
                        </a:rPr>
                        <a:t>Жоғары</a:t>
                      </a:r>
                      <a:r>
                        <a:rPr lang="en-US" sz="1600" dirty="0" smtClean="0">
                          <a:latin typeface="Academy.kz" pitchFamily="2" charset="0"/>
                        </a:rPr>
                        <a:t> - 9</a:t>
                      </a:r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r>
                        <a:rPr lang="en-US" sz="1600" dirty="0" smtClean="0">
                          <a:latin typeface="Academy.kz" pitchFamily="2" charset="0"/>
                        </a:rPr>
                        <a:t>I – 14</a:t>
                      </a:r>
                    </a:p>
                    <a:p>
                      <a:r>
                        <a:rPr lang="en-US" sz="1600" dirty="0" smtClean="0">
                          <a:latin typeface="Academy.kz" pitchFamily="2" charset="0"/>
                        </a:rPr>
                        <a:t>II</a:t>
                      </a:r>
                      <a:r>
                        <a:rPr lang="en-US" sz="1600" baseline="0" dirty="0" smtClean="0">
                          <a:latin typeface="Academy.kz" pitchFamily="2" charset="0"/>
                        </a:rPr>
                        <a:t> – 31</a:t>
                      </a:r>
                      <a:r>
                        <a:rPr lang="ru-RU" sz="1600" baseline="0" dirty="0" smtClean="0">
                          <a:latin typeface="Academy.kz" pitchFamily="2" charset="0"/>
                        </a:rPr>
                        <a:t>  </a:t>
                      </a:r>
                    </a:p>
                    <a:p>
                      <a:r>
                        <a:rPr lang="ru-RU" sz="2000" b="1" baseline="0" dirty="0" smtClean="0">
                          <a:latin typeface="Academy.kz" pitchFamily="2" charset="0"/>
                        </a:rPr>
                        <a:t>28,3%</a:t>
                      </a:r>
                      <a:endParaRPr lang="ru-RU" sz="2000" b="1" dirty="0" smtClean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cademy.kz" pitchFamily="2" charset="0"/>
                        </a:rPr>
                        <a:t>Жоғары</a:t>
                      </a:r>
                      <a:r>
                        <a:rPr lang="en-US" sz="1600" dirty="0" smtClean="0">
                          <a:latin typeface="Academy.kz" pitchFamily="2" charset="0"/>
                        </a:rPr>
                        <a:t> - </a:t>
                      </a:r>
                      <a:r>
                        <a:rPr lang="ru-RU" sz="1600" dirty="0" smtClean="0">
                          <a:latin typeface="Academy.kz" pitchFamily="2" charset="0"/>
                        </a:rPr>
                        <a:t>15</a:t>
                      </a:r>
                      <a:endParaRPr lang="kk-KZ" sz="1600" dirty="0" smtClean="0">
                        <a:latin typeface="Academy.kz" pitchFamily="2" charset="0"/>
                      </a:endParaRPr>
                    </a:p>
                    <a:p>
                      <a:r>
                        <a:rPr lang="en-US" sz="1600" dirty="0" smtClean="0">
                          <a:latin typeface="Academy.kz" pitchFamily="2" charset="0"/>
                        </a:rPr>
                        <a:t>I – </a:t>
                      </a:r>
                      <a:r>
                        <a:rPr lang="ru-RU" sz="1600" dirty="0" smtClean="0">
                          <a:latin typeface="Academy.kz" pitchFamily="2" charset="0"/>
                        </a:rPr>
                        <a:t>21</a:t>
                      </a:r>
                      <a:endParaRPr lang="en-US" sz="1600" dirty="0" smtClean="0">
                        <a:latin typeface="Academy.kz" pitchFamily="2" charset="0"/>
                      </a:endParaRPr>
                    </a:p>
                    <a:p>
                      <a:r>
                        <a:rPr lang="en-US" sz="1600" dirty="0" smtClean="0">
                          <a:latin typeface="Academy.kz" pitchFamily="2" charset="0"/>
                        </a:rPr>
                        <a:t>II</a:t>
                      </a:r>
                      <a:r>
                        <a:rPr lang="en-US" sz="1600" baseline="0" dirty="0" smtClean="0">
                          <a:latin typeface="Academy.kz" pitchFamily="2" charset="0"/>
                        </a:rPr>
                        <a:t> – 3</a:t>
                      </a:r>
                      <a:r>
                        <a:rPr lang="ru-RU" sz="1600" baseline="0" dirty="0" smtClean="0">
                          <a:latin typeface="Academy.kz" pitchFamily="2" charset="0"/>
                        </a:rPr>
                        <a:t>8 </a:t>
                      </a:r>
                    </a:p>
                    <a:p>
                      <a:r>
                        <a:rPr lang="ru-RU" sz="2000" b="1" baseline="0" dirty="0" smtClean="0">
                          <a:latin typeface="Academy.kz" pitchFamily="2" charset="0"/>
                        </a:rPr>
                        <a:t>31,9%</a:t>
                      </a:r>
                      <a:endParaRPr lang="ru-RU" sz="2000" b="1" dirty="0" smtClean="0">
                        <a:latin typeface="Academy.kz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8058794" y="3315937"/>
            <a:ext cx="150725" cy="5024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8080562" y="4513366"/>
            <a:ext cx="150725" cy="5024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>2016-2017 жылы келген мамандар саны</a:t>
            </a:r>
            <a:endParaRPr lang="ru-RU" sz="3600" b="1" dirty="0">
              <a:solidFill>
                <a:srgbClr val="FF0000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484" y="1588168"/>
            <a:ext cx="7949865" cy="4969043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k-KZ" sz="3600" dirty="0" smtClean="0">
                <a:cs typeface="Aharoni" pitchFamily="2" charset="-79"/>
              </a:rPr>
              <a:t>2016 жылы дәрігерлер саны-64 (Жас маман-2(ЖТД-1,Тенге-1)</a:t>
            </a:r>
          </a:p>
          <a:p>
            <a:r>
              <a:rPr lang="kk-KZ" sz="3600" dirty="0" smtClean="0">
                <a:cs typeface="Aharoni" pitchFamily="2" charset="-79"/>
              </a:rPr>
              <a:t>2017 жылы дәрігерлер саны-72 (15 дәрігер, соның ішінде жас маман-8 (ЖТД-6, ҚДС-2, Тенге ЖТД-2)</a:t>
            </a:r>
          </a:p>
          <a:p>
            <a:r>
              <a:rPr lang="kk-KZ" sz="3600" dirty="0" smtClean="0">
                <a:cs typeface="Aharoni" pitchFamily="2" charset="-79"/>
              </a:rPr>
              <a:t>2016 жылы дипломмен ауылға келген мамандар саны-1</a:t>
            </a:r>
          </a:p>
          <a:p>
            <a:r>
              <a:rPr lang="kk-KZ" sz="3600" dirty="0" smtClean="0">
                <a:cs typeface="Aharoni" pitchFamily="2" charset="-79"/>
              </a:rPr>
              <a:t>2017 жылы дипломмен ауылға келген мамандар саны-2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1"/>
            <a:ext cx="6858000" cy="838199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</a:rPr>
              <a:t>Жұмысқа қабылданған дәрігерлер -2016/2017 жыл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1989890"/>
              </p:ext>
            </p:extLst>
          </p:nvPr>
        </p:nvGraphicFramePr>
        <p:xfrm>
          <a:off x="640080" y="1219201"/>
          <a:ext cx="7818121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942"/>
                <a:gridCol w="3714179"/>
              </a:tblGrid>
              <a:tr h="886932">
                <a:tc>
                  <a:txBody>
                    <a:bodyPr/>
                    <a:lstStyle/>
                    <a:p>
                      <a:pPr algn="ctr"/>
                      <a:r>
                        <a:rPr lang="kk-KZ" sz="3200" b="0" dirty="0" smtClean="0"/>
                        <a:t>2016 жыл</a:t>
                      </a:r>
                    </a:p>
                    <a:p>
                      <a:pPr algn="ctr"/>
                      <a:r>
                        <a:rPr lang="kk-KZ" sz="3200" b="0" dirty="0" smtClean="0"/>
                        <a:t>Барлыгы-16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0" dirty="0" smtClean="0"/>
                        <a:t>2017 жыл</a:t>
                      </a:r>
                    </a:p>
                    <a:p>
                      <a:pPr algn="ctr"/>
                      <a:r>
                        <a:rPr lang="kk-KZ" sz="3200" b="0" dirty="0" smtClean="0"/>
                        <a:t>Барлыгы-15</a:t>
                      </a:r>
                      <a:endParaRPr lang="ru-RU" sz="3200" b="0" dirty="0"/>
                    </a:p>
                  </a:txBody>
                  <a:tcPr/>
                </a:tc>
              </a:tr>
              <a:tr h="1292388"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ЖТД-4 .</a:t>
                      </a:r>
                      <a:r>
                        <a:rPr lang="kk-KZ" sz="2400" b="1" baseline="0" dirty="0" smtClean="0"/>
                        <a:t> Жас тулек . Оның ішінде-</a:t>
                      </a:r>
                    </a:p>
                    <a:p>
                      <a:r>
                        <a:rPr lang="kk-KZ" sz="2400" b="1" baseline="0" dirty="0" smtClean="0"/>
                        <a:t>       -   </a:t>
                      </a:r>
                      <a:r>
                        <a:rPr lang="kk-KZ" sz="2400" b="1" dirty="0" smtClean="0"/>
                        <a:t>3-  М Оспанов атындағы</a:t>
                      </a:r>
                      <a:r>
                        <a:rPr lang="kk-KZ" sz="2400" b="1" baseline="0" dirty="0" smtClean="0"/>
                        <a:t> НММУ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baseline="0" dirty="0" smtClean="0"/>
                        <a:t>        - 1- Асфендиаров атындағы ММУ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baseline="0" dirty="0" smtClean="0"/>
                        <a:t>  </a:t>
                      </a:r>
                      <a:r>
                        <a:rPr lang="kk-KZ" sz="2400" b="1" dirty="0" smtClean="0"/>
                        <a:t>ЖТД-3 (ЖҚЕ№1-3), уролог-1,дерматолог-1   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    травматолог-1,хирург-1,гинеколог-1,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     фтизиатр-2,фтизиопедиатр-2.</a:t>
                      </a:r>
                      <a:endParaRPr lang="ru-RU" sz="24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ЖТД-8 .</a:t>
                      </a:r>
                      <a:r>
                        <a:rPr lang="kk-KZ" sz="2400" b="1" baseline="0" dirty="0" smtClean="0"/>
                        <a:t> Жас тулек . Оның ішінде-</a:t>
                      </a:r>
                    </a:p>
                    <a:p>
                      <a:r>
                        <a:rPr lang="kk-KZ" sz="2400" b="1" baseline="0" dirty="0" smtClean="0"/>
                        <a:t>       -   8</a:t>
                      </a:r>
                      <a:r>
                        <a:rPr lang="kk-KZ" sz="2400" b="1" dirty="0" smtClean="0"/>
                        <a:t>-  М Оспанов атындағы</a:t>
                      </a:r>
                      <a:r>
                        <a:rPr lang="kk-KZ" sz="2400" b="1" baseline="0" dirty="0" smtClean="0"/>
                        <a:t> НММУ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baseline="0" dirty="0" smtClean="0"/>
                        <a:t>    </a:t>
                      </a:r>
                      <a:r>
                        <a:rPr lang="kk-KZ" sz="2400" b="1" dirty="0" smtClean="0"/>
                        <a:t> стоматолог-1,</a:t>
                      </a:r>
                      <a:r>
                        <a:rPr lang="kk-KZ" sz="2400" b="1" baseline="0" dirty="0" smtClean="0"/>
                        <a:t>      кардиоло</a:t>
                      </a:r>
                      <a:r>
                        <a:rPr lang="kk-KZ" sz="2400" b="1" dirty="0" smtClean="0"/>
                        <a:t>г-1   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    невропатолог-1,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 хирург-1,</a:t>
                      </a:r>
                      <a:r>
                        <a:rPr lang="kk-KZ" sz="2400" b="1" baseline="0" dirty="0" smtClean="0"/>
                        <a:t> педиатр</a:t>
                      </a:r>
                      <a:r>
                        <a:rPr lang="kk-KZ" sz="2400" b="1" dirty="0" smtClean="0"/>
                        <a:t>-1,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     эпидемиолог-2.</a:t>
                      </a:r>
                      <a:endParaRPr lang="ru-RU" sz="2400" b="1" dirty="0" smtClean="0"/>
                    </a:p>
                    <a:p>
                      <a:pPr algn="l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31520" y="3947160"/>
            <a:ext cx="7620000" cy="2225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8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28650" y="365126"/>
          <a:ext cx="7886700" cy="237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Глав врач\Desktop\фото\IMAG389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231" y="3032518"/>
            <a:ext cx="4189615" cy="3167149"/>
          </a:xfrm>
          <a:prstGeom prst="rect">
            <a:avLst/>
          </a:prstGeom>
          <a:noFill/>
        </p:spPr>
      </p:pic>
      <p:pic>
        <p:nvPicPr>
          <p:cNvPr id="7" name="Picture 3" descr="C:\Users\Глав врач\Desktop\фото\IMAG38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353" y="2914487"/>
            <a:ext cx="3992807" cy="3490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>№2 Жаңаөзен қалалық емхана 1982 жылы құрылып қолданысқа берілді</a:t>
            </a:r>
            <a:r>
              <a:rPr lang="kk-KZ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547" y="1825625"/>
            <a:ext cx="7925803" cy="4719554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kk-KZ" sz="2800" dirty="0" smtClean="0">
                <a:cs typeface="Aharoni" pitchFamily="2" charset="-79"/>
              </a:rPr>
              <a:t>Емхана Шаңырақ шағын ауданының “ауруханалық” қалашығында орналасқан. </a:t>
            </a:r>
          </a:p>
          <a:p>
            <a:pPr>
              <a:buNone/>
            </a:pPr>
            <a:r>
              <a:rPr lang="kk-KZ" sz="2800" dirty="0" smtClean="0">
                <a:cs typeface="Aharoni" pitchFamily="2" charset="-79"/>
              </a:rPr>
              <a:t>   1982-2014 жыл аралығында емхана  “Жаңаөзен қалалық балалар емханасы” болып халыққа көмек көрсетті.</a:t>
            </a:r>
          </a:p>
          <a:p>
            <a:r>
              <a:rPr lang="kk-KZ" sz="2800" dirty="0" smtClean="0">
                <a:cs typeface="Aharoni" pitchFamily="2" charset="-79"/>
              </a:rPr>
              <a:t>2015 жылдың қаңтар айынан бастап емхана ересектер мен балаларға аралас медициналық көмек көрсетуге өз жұмысын атқаруда.</a:t>
            </a:r>
          </a:p>
          <a:p>
            <a:r>
              <a:rPr lang="kk-KZ" sz="2800" dirty="0" smtClean="0">
                <a:cs typeface="Aharoni" pitchFamily="2" charset="-79"/>
              </a:rPr>
              <a:t>Тенге кентіндегі орналасқан екі </a:t>
            </a:r>
            <a:r>
              <a:rPr lang="kk-KZ" sz="2800" dirty="0" smtClean="0">
                <a:cs typeface="Aharoni" pitchFamily="2" charset="-79"/>
              </a:rPr>
              <a:t>дәрігерлік амбулатория </a:t>
            </a:r>
            <a:r>
              <a:rPr lang="kk-KZ" sz="2800" dirty="0" smtClean="0">
                <a:cs typeface="Aharoni" pitchFamily="2" charset="-79"/>
              </a:rPr>
              <a:t>“</a:t>
            </a:r>
            <a:r>
              <a:rPr lang="kk-KZ" sz="2800" dirty="0" smtClean="0">
                <a:cs typeface="Aharoni" pitchFamily="2" charset="-79"/>
              </a:rPr>
              <a:t>№2 Жаңаөзен қалалық емханаға” қарасты.</a:t>
            </a:r>
            <a:endParaRPr lang="ru-RU" sz="28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7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99298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6058"/>
            <a:ext cx="8137368" cy="17145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i="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Кешенді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медициналық ақпараттық жүйе 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(КМИС)</a:t>
            </a:r>
            <a:b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i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КМИС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компаниясы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Содержимое 3" descr="Лого для ВКонтакт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78688" y="1000125"/>
            <a:ext cx="1865312" cy="2517775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14313" y="857250"/>
            <a:ext cx="7215187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Кешенді медициналық ақпараттық жүйесі" (КМИС)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Бұл  мамандандырылған  қазіргі заманауи ақпараттық жүйелерді денсаулық сақтау өндірісінің сондай-ақ әр түрлі спектрлері бойынша қызметтерді автоматтаттандырылған жүйеге енгізу және техникалық  сүйемелдеу түрі.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Біздің мамандар автоматтандыруға байланысты,емдеу-профилактикалық мекемесінің кез-келген  күрделі  және кең ауқымды міндеттерін орындай алады. Біз Сізге кешенді қызметтерді ұсына аламыз, жоба алдындағы тексерулерден бастап, біздің бағдарламалық жасақтамасын ретке келтіру немесе типтік бағдарламалық шешімдерді енгізу.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Кешенді медициналық ақпараттық жүйе.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kk-KZ" dirty="0" smtClean="0"/>
              <a:t> Кешенді ақпараттық жұйені 2017 жылдың сәуір айыннан бастап  №2 ЖҚЕ жұмыс жүргізілуде. </a:t>
            </a:r>
          </a:p>
          <a:p>
            <a:pPr>
              <a:buNone/>
            </a:pPr>
            <a:r>
              <a:rPr lang="kk-KZ" dirty="0" smtClean="0"/>
              <a:t>Барлық кабинет компютермен және жоғары жылдамдықты интернетпен қамтамасыз етілген. </a:t>
            </a:r>
          </a:p>
          <a:p>
            <a:pPr>
              <a:buNone/>
            </a:pPr>
            <a:r>
              <a:rPr lang="kk-KZ" dirty="0" smtClean="0"/>
              <a:t>Қәзіргі таңда БМАЖ мен ААЖ бірігіп жұмыс жасалуда.</a:t>
            </a:r>
          </a:p>
          <a:p>
            <a:pPr>
              <a:buNone/>
            </a:pPr>
            <a:r>
              <a:rPr lang="kk-KZ" dirty="0" smtClean="0"/>
              <a:t>Барлық электрондық БМАЖ, ААЖ жұмыстары </a:t>
            </a:r>
            <a:r>
              <a:rPr lang="kk-KZ" dirty="0" smtClean="0"/>
              <a:t> ТОО  ОАТ </a:t>
            </a:r>
            <a:r>
              <a:rPr lang="kk-KZ" dirty="0" smtClean="0"/>
              <a:t>“ДАМУ” орталығымен келісім </a:t>
            </a:r>
            <a:r>
              <a:rPr lang="kk-KZ" dirty="0" smtClean="0"/>
              <a:t>шарт жасақталып 4 млн 539 т. бөлінген.</a:t>
            </a:r>
            <a:endParaRPr lang="kk-KZ" dirty="0" smtClean="0"/>
          </a:p>
          <a:p>
            <a:pPr>
              <a:buNone/>
            </a:pPr>
            <a:r>
              <a:rPr lang="kk-KZ" dirty="0" smtClean="0"/>
              <a:t>Технологиялық ақпараттық орталығының қызметкерлері бүгінгі таңға дейін емхана қызметкерлерін оқытуда.</a:t>
            </a:r>
          </a:p>
          <a:p>
            <a:pPr>
              <a:buNone/>
            </a:pPr>
            <a:r>
              <a:rPr lang="kk-KZ" dirty="0" smtClean="0"/>
              <a:t>Жауапты мамандарымыз БМАЖ және ААЖ  жұмыстарын күнделікті </a:t>
            </a:r>
            <a:r>
              <a:rPr lang="kk-KZ" dirty="0" smtClean="0"/>
              <a:t> </a:t>
            </a:r>
            <a:r>
              <a:rPr lang="kk-KZ" dirty="0" smtClean="0"/>
              <a:t>бақылау жүргізіліп жұмыс жасалуда</a:t>
            </a:r>
            <a:r>
              <a:rPr lang="kk-KZ" dirty="0" smtClean="0"/>
              <a:t>.</a:t>
            </a:r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</a:t>
            </a:r>
            <a:r>
              <a:rPr lang="kk-KZ" b="1" dirty="0" smtClean="0"/>
              <a:t>Мемлекеттік қызмет көрсету 2017 жыл        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06955" y="1657181"/>
          <a:ext cx="6121066" cy="404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55"/>
                <a:gridCol w="3934327"/>
                <a:gridCol w="1708484"/>
              </a:tblGrid>
              <a:tr h="57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Мемлекеттік қызмет регламенті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>
                          <a:latin typeface="Times New Roman"/>
                          <a:ea typeface="Times New Roman"/>
                          <a:cs typeface="Times New Roman"/>
                        </a:rPr>
                        <a:t>Айы қараша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Емхана</a:t>
                      </a:r>
                      <a:r>
                        <a:rPr lang="kk-KZ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200" dirty="0">
                          <a:latin typeface="Times New Roman"/>
                          <a:ea typeface="Times New Roman"/>
                          <a:cs typeface="Times New Roman"/>
                        </a:rPr>
                        <a:t>тіркеу (емханаға тіркелген)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100" dirty="0" smtClean="0">
                          <a:latin typeface="Calibri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>
                          <a:latin typeface="Times New Roman"/>
                          <a:ea typeface="Times New Roman"/>
                          <a:cs typeface="Times New Roman"/>
                        </a:rPr>
                        <a:t>Дәрігерге жазылу қабылдауына холл-центр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479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>
                          <a:latin typeface="Times New Roman"/>
                          <a:ea typeface="Times New Roman"/>
                          <a:cs typeface="Times New Roman"/>
                        </a:rPr>
                        <a:t>Дәрігерді үйге шақырту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3907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>
                          <a:latin typeface="Times New Roman"/>
                          <a:ea typeface="Times New Roman"/>
                          <a:cs typeface="Times New Roman"/>
                        </a:rPr>
                        <a:t>Емдеу мекемелеріне анықтама беру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100" dirty="0" smtClean="0">
                          <a:latin typeface="Calibri"/>
                          <a:ea typeface="Times New Roman"/>
                          <a:cs typeface="Times New Roman"/>
                        </a:rPr>
                        <a:t>481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>
                          <a:latin typeface="Times New Roman"/>
                          <a:ea typeface="Times New Roman"/>
                          <a:cs typeface="Times New Roman"/>
                        </a:rPr>
                        <a:t>Еңбекке жарамсыздық қағазы (парағы)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100" dirty="0" smtClean="0">
                          <a:latin typeface="Calibri"/>
                          <a:ea typeface="Times New Roman"/>
                          <a:cs typeface="Times New Roman"/>
                        </a:rPr>
                        <a:t>6446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>
                          <a:latin typeface="Times New Roman"/>
                          <a:ea typeface="Times New Roman"/>
                          <a:cs typeface="Times New Roman"/>
                        </a:rPr>
                        <a:t>Еңбекке жарамсыздық анықтамасы емханадан берілген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971925" algn="l"/>
                        </a:tabLst>
                      </a:pPr>
                      <a:r>
                        <a:rPr lang="kk-KZ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4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758" y="184652"/>
            <a:ext cx="6340642" cy="934285"/>
          </a:xfrm>
          <a:solidFill>
            <a:schemeClr val="accent4"/>
          </a:solidFill>
        </p:spPr>
        <p:txBody>
          <a:bodyPr/>
          <a:lstStyle/>
          <a:p>
            <a:r>
              <a:rPr lang="kk-KZ" b="1" dirty="0" smtClean="0"/>
              <a:t>       Ішкі аудит жұмысы 2017 жыл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682" y="1212013"/>
            <a:ext cx="7886700" cy="533316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Қазақстан Республикасы</a:t>
            </a:r>
            <a:r>
              <a:rPr lang="ru-RU" dirty="0" smtClean="0"/>
              <a:t> </a:t>
            </a:r>
            <a:r>
              <a:rPr lang="ru-RU" dirty="0" err="1" smtClean="0"/>
              <a:t>Денсаулық сақтау және әлеуметтік </a:t>
            </a:r>
            <a:r>
              <a:rPr lang="ru-RU" dirty="0" smtClean="0"/>
              <a:t>даму </a:t>
            </a:r>
            <a:r>
              <a:rPr lang="ru-RU" dirty="0" err="1" smtClean="0"/>
              <a:t>министрінің </a:t>
            </a:r>
            <a:r>
              <a:rPr lang="ru-RU" dirty="0" smtClean="0"/>
              <a:t>2015 </a:t>
            </a:r>
            <a:r>
              <a:rPr lang="ru-RU" dirty="0" err="1" smtClean="0"/>
              <a:t>жылғы </a:t>
            </a:r>
            <a:r>
              <a:rPr lang="ru-RU" dirty="0" smtClean="0"/>
              <a:t>27 </a:t>
            </a:r>
            <a:r>
              <a:rPr lang="ru-RU" dirty="0" err="1" smtClean="0"/>
              <a:t>наурыздағы </a:t>
            </a:r>
            <a:r>
              <a:rPr lang="ru-RU" dirty="0" smtClean="0"/>
              <a:t>№ 173 </a:t>
            </a:r>
            <a:r>
              <a:rPr lang="ru-RU" dirty="0" err="1" smtClean="0"/>
              <a:t>бұйрығы </a:t>
            </a:r>
            <a:r>
              <a:rPr lang="ru-RU" dirty="0" smtClean="0"/>
              <a:t>«</a:t>
            </a:r>
            <a:r>
              <a:rPr lang="ru-RU" dirty="0" err="1" smtClean="0"/>
              <a:t>Медициналық қызметтер көрсету сапасына</a:t>
            </a:r>
            <a:r>
              <a:rPr lang="ru-RU" dirty="0" smtClean="0"/>
              <a:t> </a:t>
            </a:r>
            <a:r>
              <a:rPr lang="ru-RU" dirty="0" err="1" smtClean="0"/>
              <a:t>ішкі</a:t>
            </a:r>
            <a:r>
              <a:rPr lang="ru-RU" dirty="0" smtClean="0"/>
              <a:t> </a:t>
            </a:r>
            <a:r>
              <a:rPr lang="ru-RU" dirty="0" err="1" smtClean="0"/>
              <a:t>және сыртқы сараптамаларды</a:t>
            </a:r>
            <a:r>
              <a:rPr lang="ru-RU" dirty="0" smtClean="0"/>
              <a:t> </a:t>
            </a:r>
            <a:r>
              <a:rPr lang="ru-RU" dirty="0" err="1" smtClean="0"/>
              <a:t>ұйымдастыру </a:t>
            </a:r>
            <a:r>
              <a:rPr lang="ru-RU" dirty="0" smtClean="0"/>
              <a:t>мен </a:t>
            </a:r>
            <a:r>
              <a:rPr lang="ru-RU" dirty="0" err="1" smtClean="0"/>
              <a:t>жүргізу </a:t>
            </a:r>
            <a:r>
              <a:rPr lang="ru-RU" dirty="0" err="1" smtClean="0"/>
              <a:t>қағидалары</a:t>
            </a:r>
            <a:r>
              <a:rPr lang="ru-RU" dirty="0" smtClean="0"/>
              <a:t>» </a:t>
            </a:r>
            <a:r>
              <a:rPr lang="ru-RU" dirty="0" err="1" smtClean="0"/>
              <a:t>бұйрығына сәйкес ішкі</a:t>
            </a:r>
            <a:r>
              <a:rPr lang="ru-RU" dirty="0" smtClean="0"/>
              <a:t> аудит </a:t>
            </a:r>
            <a:r>
              <a:rPr lang="ru-RU" dirty="0" err="1" smtClean="0"/>
              <a:t>жұмысы жүргізілуде</a:t>
            </a:r>
            <a:r>
              <a:rPr lang="ru-RU" dirty="0" smtClean="0"/>
              <a:t>.  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err="1" smtClean="0"/>
              <a:t>Емханамыздың медициналық көрсетілетін қызметтердің сапасын</a:t>
            </a:r>
            <a:r>
              <a:rPr lang="ru-RU" dirty="0" smtClean="0"/>
              <a:t> </a:t>
            </a:r>
            <a:r>
              <a:rPr lang="ru-RU" dirty="0" err="1" smtClean="0"/>
              <a:t>бағалау индикаторлары</a:t>
            </a:r>
            <a:r>
              <a:rPr lang="ru-RU" dirty="0" smtClean="0"/>
              <a:t> </a:t>
            </a:r>
            <a:r>
              <a:rPr lang="ru-RU" dirty="0" err="1" smtClean="0"/>
              <a:t>жыл</a:t>
            </a:r>
            <a:r>
              <a:rPr lang="ru-RU" dirty="0" smtClean="0"/>
              <a:t> </a:t>
            </a:r>
            <a:r>
              <a:rPr lang="ru-RU" dirty="0" err="1" smtClean="0"/>
              <a:t>сайын</a:t>
            </a:r>
            <a:r>
              <a:rPr lang="ru-RU" dirty="0" smtClean="0"/>
              <a:t> </a:t>
            </a:r>
            <a:r>
              <a:rPr lang="ru-RU" dirty="0" err="1" smtClean="0"/>
              <a:t>бекітілуде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kk-KZ" dirty="0" smtClean="0"/>
              <a:t> -</a:t>
            </a:r>
            <a:r>
              <a:rPr lang="ru-RU" dirty="0" smtClean="0"/>
              <a:t> </a:t>
            </a:r>
            <a:r>
              <a:rPr lang="ru-RU" dirty="0" err="1" smtClean="0"/>
              <a:t>Медициналық көрсетілетін қызметтердің сапасын</a:t>
            </a:r>
            <a:r>
              <a:rPr lang="ru-RU" dirty="0" smtClean="0"/>
              <a:t> </a:t>
            </a:r>
            <a:r>
              <a:rPr lang="ru-RU" dirty="0" err="1" smtClean="0"/>
              <a:t>басқару бойынша</a:t>
            </a:r>
            <a:r>
              <a:rPr lang="ru-RU" dirty="0" smtClean="0"/>
              <a:t> </a:t>
            </a:r>
            <a:r>
              <a:rPr lang="ru-RU" dirty="0" err="1" smtClean="0"/>
              <a:t>іс-шаралар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1. </a:t>
            </a:r>
            <a:r>
              <a:rPr lang="ru-RU" dirty="0" err="1" smtClean="0"/>
              <a:t>құқықтық нормативтік</a:t>
            </a:r>
            <a:r>
              <a:rPr lang="ru-RU" dirty="0" smtClean="0"/>
              <a:t> акт, </a:t>
            </a:r>
            <a:r>
              <a:rPr lang="ru-RU" dirty="0" err="1" smtClean="0"/>
              <a:t>бірыңғай ұлтық </a:t>
            </a:r>
            <a:r>
              <a:rPr lang="ru-RU" dirty="0" smtClean="0"/>
              <a:t>ДС </a:t>
            </a:r>
            <a:r>
              <a:rPr lang="ru-RU" dirty="0" err="1" smtClean="0"/>
              <a:t>жүйесі және Моралдық  </a:t>
            </a:r>
            <a:r>
              <a:rPr lang="ru-RU" dirty="0" smtClean="0"/>
              <a:t>кодекс </a:t>
            </a:r>
            <a:r>
              <a:rPr lang="ru-RU" dirty="0" err="1" smtClean="0"/>
              <a:t>жұмыстары үнемі бақылау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2. </a:t>
            </a:r>
            <a:r>
              <a:rPr lang="ru-RU" dirty="0" err="1" smtClean="0"/>
              <a:t>Өз жұмыстарының процедураларымен</a:t>
            </a:r>
            <a:r>
              <a:rPr lang="ru-RU" dirty="0" smtClean="0"/>
              <a:t> </a:t>
            </a:r>
            <a:r>
              <a:rPr lang="ru-RU" dirty="0" err="1" smtClean="0"/>
              <a:t>және жұмысын талдау,олардың жеткіліктілігі</a:t>
            </a:r>
            <a:r>
              <a:rPr lang="ru-RU" dirty="0" smtClean="0"/>
              <a:t> мен </a:t>
            </a:r>
            <a:r>
              <a:rPr lang="ru-RU" dirty="0" err="1" smtClean="0"/>
              <a:t>тиімділігін</a:t>
            </a:r>
            <a:r>
              <a:rPr lang="ru-RU" dirty="0" smtClean="0"/>
              <a:t> </a:t>
            </a:r>
            <a:r>
              <a:rPr lang="ru-RU" dirty="0" err="1" smtClean="0"/>
              <a:t>бағалау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kk-KZ" dirty="0" smtClean="0"/>
              <a:t>  3. Клиникалық аудит жүйесін жүргізу;</a:t>
            </a:r>
          </a:p>
          <a:p>
            <a:pPr>
              <a:buNone/>
            </a:pPr>
            <a:r>
              <a:rPr lang="kk-KZ" dirty="0" smtClean="0"/>
              <a:t>  4.Өнімділікті жақсартуға бағытталған іс-шаралар;</a:t>
            </a:r>
          </a:p>
          <a:p>
            <a:pPr>
              <a:buNone/>
            </a:pPr>
            <a:r>
              <a:rPr lang="kk-KZ" dirty="0" smtClean="0"/>
              <a:t>  5. Аккредитация стандарттын жүзеге асыру.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95" y="329032"/>
            <a:ext cx="8034087" cy="149976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Өтініштер (шағымдар</a:t>
            </a:r>
            <a:r>
              <a:rPr lang="ru-RU" b="1" dirty="0" smtClean="0"/>
              <a:t>) </a:t>
            </a:r>
            <a:r>
              <a:rPr lang="ru-RU" b="1" dirty="0" err="1" smtClean="0"/>
              <a:t>бойынша</a:t>
            </a:r>
            <a:r>
              <a:rPr lang="ru-RU" b="1" dirty="0" smtClean="0"/>
              <a:t> </a:t>
            </a:r>
            <a:r>
              <a:rPr lang="ru-RU" b="1" dirty="0" err="1" smtClean="0"/>
              <a:t>тұтынушыларға қолдау көрсету және науқастардың уақытылы қаралуын қамтамасыз ету</a:t>
            </a:r>
            <a:r>
              <a:rPr lang="ru-RU" b="1" dirty="0" smtClean="0"/>
              <a:t> 2016-2017 </a:t>
            </a:r>
            <a:r>
              <a:rPr lang="ru-RU" b="1" dirty="0" err="1" smtClean="0"/>
              <a:t>жы</a:t>
            </a:r>
            <a:r>
              <a:rPr lang="ru-RU" dirty="0" err="1" smtClean="0"/>
              <a:t>л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3358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773029"/>
                <a:gridCol w="721895"/>
                <a:gridCol w="770021"/>
                <a:gridCol w="2992855"/>
              </a:tblGrid>
              <a:tr h="370840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Барлық</a:t>
                      </a:r>
                      <a:r>
                        <a:rPr lang="kk-KZ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тіркелгендер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Оның</a:t>
                      </a:r>
                      <a:r>
                        <a:rPr lang="kk-KZ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ішінде  жүгіну түрлері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4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Ауызша</a:t>
                      </a:r>
                      <a:r>
                        <a:rPr lang="kk-KZ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өтініш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Жазбаша өтініш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Қайта</a:t>
                      </a:r>
                      <a:r>
                        <a:rPr lang="kk-KZ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арыздану</a:t>
                      </a: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БАҚ</a:t>
                      </a:r>
                      <a:r>
                        <a:rPr lang="kk-KZ" sz="18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30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29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60168" y="2249905"/>
          <a:ext cx="2213810" cy="2923673"/>
        </p:xfrm>
        <a:graphic>
          <a:graphicData uri="http://schemas.openxmlformats.org/drawingml/2006/table">
            <a:tbl>
              <a:tblPr/>
              <a:tblGrid>
                <a:gridCol w="1057157"/>
                <a:gridCol w="1156653"/>
              </a:tblGrid>
              <a:tr h="2923673">
                <a:tc>
                  <a:txBody>
                    <a:bodyPr/>
                    <a:lstStyle/>
                    <a:p>
                      <a:r>
                        <a:rPr lang="kk-KZ" sz="1400" b="1" dirty="0" smtClean="0"/>
                        <a:t>Науқас</a:t>
                      </a:r>
                      <a:r>
                        <a:rPr lang="kk-KZ" sz="1400" b="1" baseline="0" dirty="0" smtClean="0"/>
                        <a:t> қанағаттандырылған </a:t>
                      </a:r>
                    </a:p>
                    <a:p>
                      <a:endParaRPr lang="kk-KZ" sz="1400" b="1" baseline="0" dirty="0" smtClean="0"/>
                    </a:p>
                    <a:p>
                      <a:endParaRPr lang="kk-KZ" sz="1400" b="1" baseline="0" dirty="0" smtClean="0"/>
                    </a:p>
                    <a:p>
                      <a:endParaRPr lang="kk-KZ" sz="1400" b="1" baseline="0" dirty="0" smtClean="0"/>
                    </a:p>
                    <a:p>
                      <a:r>
                        <a:rPr lang="kk-KZ" sz="1400" b="1" baseline="0" dirty="0" smtClean="0"/>
                        <a:t>7</a:t>
                      </a:r>
                    </a:p>
                    <a:p>
                      <a:endParaRPr lang="kk-KZ" sz="1400" b="1" baseline="0" dirty="0" smtClean="0"/>
                    </a:p>
                    <a:p>
                      <a:r>
                        <a:rPr lang="en-US" sz="1400" b="1" dirty="0" smtClean="0"/>
                        <a:t>100%</a:t>
                      </a:r>
                      <a:endParaRPr lang="kk-KZ" sz="1400" b="1" dirty="0" smtClean="0"/>
                    </a:p>
                    <a:p>
                      <a:endParaRPr lang="kk-KZ" sz="1400" b="1" dirty="0" smtClean="0"/>
                    </a:p>
                    <a:p>
                      <a:r>
                        <a:rPr lang="kk-KZ" sz="1400" b="1" dirty="0" smtClean="0"/>
                        <a:t>100</a:t>
                      </a:r>
                      <a:r>
                        <a:rPr lang="en-US" sz="1400" b="1" dirty="0" smtClean="0"/>
                        <a:t>%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/>
                        <a:t>Науқас</a:t>
                      </a:r>
                      <a:r>
                        <a:rPr lang="kk-KZ" sz="1400" b="1" baseline="0" dirty="0" smtClean="0"/>
                        <a:t> қанағаттандырылмаған</a:t>
                      </a:r>
                      <a:endParaRPr lang="en-US" sz="1400" b="1" baseline="0" dirty="0" smtClean="0"/>
                    </a:p>
                    <a:p>
                      <a:endParaRPr lang="en-US" sz="1400" b="1" baseline="0" dirty="0" smtClean="0"/>
                    </a:p>
                    <a:p>
                      <a:endParaRPr lang="en-US" sz="1400" b="1" baseline="0" dirty="0" smtClean="0"/>
                    </a:p>
                    <a:p>
                      <a:endParaRPr lang="en-US" sz="1400" b="1" baseline="0" dirty="0" smtClean="0"/>
                    </a:p>
                    <a:p>
                      <a:r>
                        <a:rPr lang="en-US" sz="1400" b="1" baseline="0" dirty="0" smtClean="0"/>
                        <a:t>8</a:t>
                      </a:r>
                    </a:p>
                    <a:p>
                      <a:endParaRPr lang="en-US" sz="1400" b="1" baseline="0" dirty="0" smtClean="0"/>
                    </a:p>
                    <a:p>
                      <a:r>
                        <a:rPr lang="en-US" sz="1400" b="1" baseline="0" dirty="0" smtClean="0"/>
                        <a:t>0%</a:t>
                      </a:r>
                    </a:p>
                    <a:p>
                      <a:endParaRPr lang="en-US" sz="1400" b="1" baseline="0" dirty="0" smtClean="0"/>
                    </a:p>
                    <a:p>
                      <a:r>
                        <a:rPr lang="en-US" sz="1400" b="1" baseline="0" dirty="0" smtClean="0"/>
                        <a:t>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dirty="0" smtClean="0">
                <a:latin typeface="+mn-lt"/>
              </a:rPr>
              <a:t>Сенім телефоны және С</a:t>
            </a:r>
            <a:r>
              <a:rPr lang="en-US" sz="3600" dirty="0" smtClean="0">
                <a:latin typeface="+mn-lt"/>
              </a:rPr>
              <a:t>all</a:t>
            </a:r>
            <a:r>
              <a:rPr lang="ru-RU" sz="3600" dirty="0" smtClean="0">
                <a:latin typeface="+mn-lt"/>
              </a:rPr>
              <a:t>-</a:t>
            </a:r>
            <a:r>
              <a:rPr lang="ru-RU" sz="3600" dirty="0" err="1" smtClean="0">
                <a:latin typeface="+mn-lt"/>
              </a:rPr>
              <a:t>орталы</a:t>
            </a:r>
            <a:r>
              <a:rPr lang="kk-KZ" sz="3600" dirty="0" smtClean="0">
                <a:latin typeface="+mn-lt"/>
              </a:rPr>
              <a:t>ғына келіп түскен қоңырау саны 2016-2017 жыл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697" cy="398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1"/>
                <a:gridCol w="1126671"/>
                <a:gridCol w="1126671"/>
                <a:gridCol w="1126671"/>
                <a:gridCol w="1126671"/>
                <a:gridCol w="1126671"/>
                <a:gridCol w="1126671"/>
              </a:tblGrid>
              <a:tr h="3607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Келіп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түскен барлық қоңырау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саны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Анықтама берілген 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Арыздану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Барлығы            (саны)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Барлығы            (саны)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</a:tr>
              <a:tr h="3607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</a:tr>
              <a:tr h="360733">
                <a:tc>
                  <a:txBody>
                    <a:bodyPr/>
                    <a:lstStyle/>
                    <a:p>
                      <a:pPr algn="ctr" fontAlgn="b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МКҚК "№2ЖҚЕ"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 (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ауызша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/>
                </a:tc>
              </a:tr>
              <a:tr h="360733"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</a:tr>
              <a:tr h="497970">
                <a:tc>
                  <a:txBody>
                    <a:bodyPr/>
                    <a:lstStyle/>
                    <a:p>
                      <a:pPr algn="ctr"/>
                      <a:r>
                        <a:rPr lang="kk-KZ" sz="1600" b="0" dirty="0" smtClean="0"/>
                        <a:t>2016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МКҚК "№2ЖҚЕ"  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 (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ауызша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4,9</a:t>
                      </a:r>
                    </a:p>
                  </a:txBody>
                  <a:tcPr marL="7620" marR="7620" marT="7620" marB="0" anchor="ctr"/>
                </a:tc>
              </a:tr>
              <a:tr h="3607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28650" y="301451"/>
          <a:ext cx="7886700" cy="164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Глав врач\Desktop\Новая папка (5)\IMG_681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321" y="2401867"/>
            <a:ext cx="4039985" cy="3744884"/>
          </a:xfrm>
          <a:prstGeom prst="rect">
            <a:avLst/>
          </a:prstGeom>
          <a:noFill/>
        </p:spPr>
      </p:pic>
      <p:pic>
        <p:nvPicPr>
          <p:cNvPr id="6" name="Picture 3" descr="C:\Users\Глав врач\Desktop\Новая папка (5)\IMG_68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4115" y="2391508"/>
            <a:ext cx="4038600" cy="377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074417" y="3979150"/>
            <a:ext cx="3597308" cy="172162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4283" y="3959053"/>
            <a:ext cx="3243943" cy="175009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67058" y="1085228"/>
            <a:ext cx="5757705" cy="195942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76141" y="1457011"/>
            <a:ext cx="6215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solidFill>
                  <a:srgbClr val="002060"/>
                </a:solidFill>
                <a:latin typeface="Academy.kz" pitchFamily="2" charset="0"/>
              </a:rPr>
              <a:t>Жалпы қабылдау көрсеткіші </a:t>
            </a:r>
          </a:p>
          <a:p>
            <a:pPr algn="ctr"/>
            <a:r>
              <a:rPr lang="kk-KZ" sz="3600" dirty="0" smtClean="0">
                <a:solidFill>
                  <a:srgbClr val="002060"/>
                </a:solidFill>
                <a:latin typeface="Academy.kz" pitchFamily="2" charset="0"/>
              </a:rPr>
              <a:t>2017-</a:t>
            </a:r>
            <a:r>
              <a:rPr lang="en-US" sz="3600" dirty="0" smtClean="0">
                <a:solidFill>
                  <a:srgbClr val="002060"/>
                </a:solidFill>
                <a:latin typeface="Academy.kz" pitchFamily="2" charset="0"/>
              </a:rPr>
              <a:t>8</a:t>
            </a:r>
            <a:r>
              <a:rPr lang="kk-KZ" sz="3600" dirty="0" smtClean="0">
                <a:solidFill>
                  <a:srgbClr val="002060"/>
                </a:solidFill>
                <a:latin typeface="Academy.kz" pitchFamily="2" charset="0"/>
              </a:rPr>
              <a:t>37</a:t>
            </a:r>
            <a:r>
              <a:rPr lang="en-US" sz="3600" dirty="0" smtClean="0">
                <a:solidFill>
                  <a:srgbClr val="002060"/>
                </a:solidFill>
                <a:latin typeface="Academy.kz" pitchFamily="2" charset="0"/>
              </a:rPr>
              <a:t> </a:t>
            </a:r>
            <a:r>
              <a:rPr lang="kk-KZ" sz="3600" dirty="0" smtClean="0">
                <a:solidFill>
                  <a:srgbClr val="002060"/>
                </a:solidFill>
                <a:latin typeface="Academy.kz" pitchFamily="2" charset="0"/>
              </a:rPr>
              <a:t>406</a:t>
            </a:r>
          </a:p>
          <a:p>
            <a:pPr algn="ctr"/>
            <a:r>
              <a:rPr lang="kk-KZ" sz="3600" dirty="0" smtClean="0">
                <a:solidFill>
                  <a:srgbClr val="002060"/>
                </a:solidFill>
                <a:latin typeface="Academy.kz" pitchFamily="2" charset="0"/>
              </a:rPr>
              <a:t>2016-727 227</a:t>
            </a:r>
            <a:endParaRPr lang="ru-RU" sz="3600" dirty="0">
              <a:solidFill>
                <a:srgbClr val="002060"/>
              </a:solidFill>
              <a:latin typeface="Academy.kz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754" y="4256387"/>
            <a:ext cx="3292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Academy.kz" pitchFamily="2" charset="0"/>
              </a:rPr>
              <a:t>Үйде қабылдау</a:t>
            </a:r>
            <a:r>
              <a:rPr lang="en-US" sz="3600" dirty="0" smtClean="0">
                <a:latin typeface="Academy.kz" pitchFamily="2" charset="0"/>
              </a:rPr>
              <a:t> </a:t>
            </a:r>
            <a:endParaRPr lang="ru-RU" sz="3600" dirty="0" smtClean="0">
              <a:latin typeface="Academy.kz" pitchFamily="2" charset="0"/>
            </a:endParaRPr>
          </a:p>
          <a:p>
            <a:pPr algn="ctr"/>
            <a:r>
              <a:rPr lang="kk-KZ" sz="3600" dirty="0" smtClean="0">
                <a:latin typeface="Academy.kz" pitchFamily="2" charset="0"/>
              </a:rPr>
              <a:t>2017-122 979</a:t>
            </a:r>
          </a:p>
          <a:p>
            <a:pPr algn="ctr"/>
            <a:r>
              <a:rPr lang="kk-KZ" sz="3600" dirty="0" smtClean="0">
                <a:latin typeface="Academy.kz" pitchFamily="2" charset="0"/>
              </a:rPr>
              <a:t>2016-168 066 </a:t>
            </a:r>
            <a:endParaRPr lang="ru-RU" sz="3600" dirty="0">
              <a:latin typeface="Academy.kz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2442" y="4238942"/>
            <a:ext cx="3663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Academy.kz" pitchFamily="2" charset="0"/>
              </a:rPr>
              <a:t>Емханада қабылдау</a:t>
            </a:r>
            <a:r>
              <a:rPr lang="en-US" sz="3200" dirty="0" smtClean="0">
                <a:latin typeface="Academy.kz" pitchFamily="2" charset="0"/>
              </a:rPr>
              <a:t> </a:t>
            </a:r>
            <a:endParaRPr lang="ru-RU" sz="3200" dirty="0" smtClean="0">
              <a:latin typeface="Academy.kz" pitchFamily="2" charset="0"/>
            </a:endParaRPr>
          </a:p>
          <a:p>
            <a:pPr algn="ctr"/>
            <a:r>
              <a:rPr lang="kk-KZ" sz="3200" dirty="0" smtClean="0">
                <a:latin typeface="Academy.kz" pitchFamily="2" charset="0"/>
              </a:rPr>
              <a:t>2017-</a:t>
            </a:r>
            <a:r>
              <a:rPr lang="en-US" sz="3200" dirty="0" smtClean="0">
                <a:latin typeface="Academy.kz" pitchFamily="2" charset="0"/>
              </a:rPr>
              <a:t>7</a:t>
            </a:r>
            <a:r>
              <a:rPr lang="kk-KZ" sz="3200" dirty="0" smtClean="0">
                <a:latin typeface="Academy.kz" pitchFamily="2" charset="0"/>
              </a:rPr>
              <a:t>14</a:t>
            </a:r>
            <a:r>
              <a:rPr lang="en-US" sz="3200" dirty="0" smtClean="0">
                <a:latin typeface="Academy.kz" pitchFamily="2" charset="0"/>
              </a:rPr>
              <a:t> </a:t>
            </a:r>
            <a:r>
              <a:rPr lang="kk-KZ" sz="3200" dirty="0" smtClean="0">
                <a:latin typeface="Academy.kz" pitchFamily="2" charset="0"/>
              </a:rPr>
              <a:t>427</a:t>
            </a:r>
          </a:p>
          <a:p>
            <a:pPr algn="ctr"/>
            <a:r>
              <a:rPr lang="kk-KZ" sz="3200" dirty="0" smtClean="0">
                <a:latin typeface="Academy.kz" pitchFamily="2" charset="0"/>
              </a:rPr>
              <a:t>2016-559 161</a:t>
            </a:r>
            <a:r>
              <a:rPr lang="en-US" sz="3200" dirty="0" smtClean="0">
                <a:latin typeface="Academy.kz" pitchFamily="2" charset="0"/>
              </a:rPr>
              <a:t> </a:t>
            </a:r>
            <a:endParaRPr lang="ru-RU" sz="3200" dirty="0">
              <a:latin typeface="Academy.kz" pitchFamily="2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154538">
            <a:off x="2984358" y="3135088"/>
            <a:ext cx="472273" cy="73352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64074">
            <a:off x="5106232" y="3146811"/>
            <a:ext cx="472273" cy="73352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4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28650" y="381837"/>
          <a:ext cx="7791869" cy="130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/>
              <a:t>1 </a:t>
            </a:r>
            <a:r>
              <a:rPr lang="kk-KZ" sz="2800" dirty="0" smtClean="0"/>
              <a:t>кезегіне:</a:t>
            </a:r>
          </a:p>
          <a:p>
            <a:r>
              <a:rPr lang="ru-RU" sz="2800" dirty="0" smtClean="0"/>
              <a:t>2015 </a:t>
            </a:r>
            <a:r>
              <a:rPr lang="kk-KZ" sz="2800" dirty="0" smtClean="0"/>
              <a:t>жыл </a:t>
            </a:r>
            <a:r>
              <a:rPr lang="ru-RU" sz="2800" dirty="0" smtClean="0"/>
              <a:t>- 350</a:t>
            </a:r>
          </a:p>
          <a:p>
            <a:r>
              <a:rPr lang="ru-RU" sz="2800" dirty="0" smtClean="0"/>
              <a:t>2016 </a:t>
            </a:r>
            <a:r>
              <a:rPr lang="ru-RU" sz="2800" dirty="0" err="1" smtClean="0"/>
              <a:t>жыл</a:t>
            </a:r>
            <a:r>
              <a:rPr lang="ru-RU" sz="2800" dirty="0" smtClean="0"/>
              <a:t> – 350</a:t>
            </a:r>
          </a:p>
          <a:p>
            <a:r>
              <a:rPr lang="kk-KZ" sz="2800" dirty="0" smtClean="0"/>
              <a:t>2017 жыл – 500 (Дәрігерлік амбулаториямен бірге)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Ж</a:t>
            </a:r>
            <a:r>
              <a:rPr lang="kk-KZ" sz="2800" dirty="0" smtClean="0"/>
              <a:t>ұмыс уақыты: </a:t>
            </a:r>
            <a:r>
              <a:rPr lang="en-US" sz="2800" dirty="0" smtClean="0"/>
              <a:t>08:00 – 20:00 </a:t>
            </a:r>
          </a:p>
          <a:p>
            <a:r>
              <a:rPr lang="kk-KZ" sz="2800" dirty="0" smtClean="0"/>
              <a:t>Үйге шақыртуға қабылдау: </a:t>
            </a:r>
            <a:r>
              <a:rPr lang="en-US" sz="2800" dirty="0" smtClean="0"/>
              <a:t>08:00 – 20:00</a:t>
            </a:r>
          </a:p>
          <a:p>
            <a:r>
              <a:rPr lang="kk-KZ" sz="2800" dirty="0" smtClean="0"/>
              <a:t>Жоспарлы кезекшілікпен үйге шақырту (дәрігер, медбике) арнайы мед. көлікпен атқарылады.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kk-KZ" sz="3600" b="1" dirty="0" smtClean="0">
                <a:latin typeface="+mn-lt"/>
              </a:rPr>
              <a:t>№2 Жаңаөзен қалалық емханасына қарасты шағын аудандар.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kk-KZ" sz="3200" dirty="0" smtClean="0">
                <a:solidFill>
                  <a:srgbClr val="FF0000"/>
                </a:solidFill>
              </a:rPr>
              <a:t>Шаңырақ шағын ауданы</a:t>
            </a:r>
          </a:p>
          <a:p>
            <a:pPr algn="just"/>
            <a:r>
              <a:rPr lang="kk-KZ" sz="3200" dirty="0" smtClean="0">
                <a:solidFill>
                  <a:srgbClr val="002060"/>
                </a:solidFill>
              </a:rPr>
              <a:t>Самал шағын ауданы </a:t>
            </a:r>
          </a:p>
          <a:p>
            <a:pPr algn="just"/>
            <a:r>
              <a:rPr lang="kk-KZ" sz="3200" dirty="0" smtClean="0">
                <a:solidFill>
                  <a:srgbClr val="FF3399"/>
                </a:solidFill>
              </a:rPr>
              <a:t>Оркен шағын ауданы</a:t>
            </a:r>
          </a:p>
          <a:p>
            <a:pPr algn="just"/>
            <a:r>
              <a:rPr lang="kk-KZ" sz="3200" dirty="0" smtClean="0">
                <a:solidFill>
                  <a:srgbClr val="00CC66"/>
                </a:solidFill>
              </a:rPr>
              <a:t>Арай шағын ауданы </a:t>
            </a:r>
          </a:p>
          <a:p>
            <a:pPr algn="just"/>
            <a:r>
              <a:rPr lang="kk-KZ" sz="3200" dirty="0" smtClean="0">
                <a:solidFill>
                  <a:schemeClr val="accent5"/>
                </a:solidFill>
              </a:rPr>
              <a:t>Мамыр шағын ауданы</a:t>
            </a:r>
          </a:p>
          <a:p>
            <a:pPr algn="just"/>
            <a:r>
              <a:rPr lang="kk-KZ" sz="3200" dirty="0" smtClean="0">
                <a:solidFill>
                  <a:schemeClr val="accent6"/>
                </a:solidFill>
              </a:rPr>
              <a:t>Бостандық шағын ауданы</a:t>
            </a:r>
          </a:p>
          <a:p>
            <a:pPr algn="just"/>
            <a:r>
              <a:rPr lang="kk-KZ" sz="3200" dirty="0" smtClean="0">
                <a:solidFill>
                  <a:srgbClr val="FF3399"/>
                </a:solidFill>
              </a:rPr>
              <a:t>Ақбұлақ шағын ауданы</a:t>
            </a:r>
          </a:p>
          <a:p>
            <a:pPr algn="just"/>
            <a:r>
              <a:rPr lang="kk-KZ" sz="3200" dirty="0" smtClean="0">
                <a:solidFill>
                  <a:srgbClr val="FF0048"/>
                </a:solidFill>
              </a:rPr>
              <a:t>Тенге кенті</a:t>
            </a:r>
            <a:endParaRPr lang="ru-RU" sz="3200" dirty="0">
              <a:solidFill>
                <a:srgbClr val="FF00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43000" y="442127"/>
          <a:ext cx="6858000" cy="70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98120" y="1463040"/>
          <a:ext cx="5760720" cy="516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C:\Users\СЕРИК\Desktop\imgpreview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72844" y="3441141"/>
            <a:ext cx="3130482" cy="3130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2369" y="1165573"/>
            <a:ext cx="8219552" cy="10048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1" y="1205760"/>
            <a:ext cx="8591341" cy="1325563"/>
          </a:xfrm>
        </p:spPr>
        <p:txBody>
          <a:bodyPr>
            <a:noAutofit/>
          </a:bodyPr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Academy.kz" pitchFamily="2" charset="0"/>
              </a:rPr>
              <a:t>Сәбилер өлімінің талдау</a:t>
            </a:r>
            <a:r>
              <a:rPr lang="en-US" sz="2400" dirty="0" smtClean="0">
                <a:solidFill>
                  <a:srgbClr val="FF0000"/>
                </a:solidFill>
                <a:latin typeface="Academy.kz" pitchFamily="2" charset="0"/>
              </a:rPr>
              <a:t>-</a:t>
            </a:r>
            <a:r>
              <a:rPr lang="kk-KZ" sz="2400" dirty="0" smtClean="0">
                <a:solidFill>
                  <a:srgbClr val="FF0000"/>
                </a:solidFill>
                <a:latin typeface="Academy.kz" pitchFamily="2" charset="0"/>
              </a:rPr>
              <a:t>көрсеткіші</a:t>
            </a:r>
            <a:br>
              <a:rPr lang="kk-KZ" sz="2400" dirty="0" smtClean="0">
                <a:solidFill>
                  <a:srgbClr val="FF0000"/>
                </a:solidFill>
                <a:latin typeface="Academy.kz" pitchFamily="2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cademy.kz" pitchFamily="2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cademy.kz" pitchFamily="2" charset="0"/>
              </a:rPr>
            </a:br>
            <a:endParaRPr lang="ru-RU" sz="2400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2071" y="2702991"/>
            <a:ext cx="1683955" cy="12459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649" y="4242073"/>
            <a:ext cx="1683955" cy="1264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2121" y="2914005"/>
            <a:ext cx="190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cademy.kz" pitchFamily="2" charset="0"/>
              </a:rPr>
              <a:t>2016</a:t>
            </a:r>
            <a:r>
              <a:rPr lang="kk-KZ" sz="2800" dirty="0" smtClean="0">
                <a:latin typeface="Academy.kz" pitchFamily="2" charset="0"/>
              </a:rPr>
              <a:t> жыл</a:t>
            </a:r>
            <a:r>
              <a:rPr lang="en-US" sz="2800" dirty="0" smtClean="0">
                <a:latin typeface="Academy.kz" pitchFamily="2" charset="0"/>
              </a:rPr>
              <a:t> </a:t>
            </a:r>
            <a:endParaRPr lang="ru-RU" sz="2800" dirty="0">
              <a:latin typeface="Academy.kz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879" y="4461460"/>
            <a:ext cx="192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cademy.kz" pitchFamily="2" charset="0"/>
              </a:rPr>
              <a:t>2017</a:t>
            </a:r>
            <a:r>
              <a:rPr lang="kk-KZ" sz="2800" dirty="0" smtClean="0">
                <a:latin typeface="Academy.kz" pitchFamily="2" charset="0"/>
              </a:rPr>
              <a:t> жыл</a:t>
            </a:r>
            <a:r>
              <a:rPr lang="en-US" sz="2800" dirty="0" smtClean="0">
                <a:latin typeface="Academy.kz" pitchFamily="2" charset="0"/>
              </a:rPr>
              <a:t> </a:t>
            </a:r>
            <a:endParaRPr lang="ru-RU" sz="2800" dirty="0">
              <a:latin typeface="Academy.kz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04177" y="2684569"/>
            <a:ext cx="6137871" cy="12459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02986" y="2773328"/>
            <a:ext cx="6298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Academy.kz" pitchFamily="2" charset="0"/>
              </a:rPr>
              <a:t>Тірі туылған балалар саны </a:t>
            </a:r>
            <a:r>
              <a:rPr lang="en-US" sz="2000" dirty="0" smtClean="0">
                <a:latin typeface="Academy.kz" pitchFamily="2" charset="0"/>
              </a:rPr>
              <a:t>                            1886</a:t>
            </a:r>
            <a:endParaRPr lang="kk-KZ" sz="2000" dirty="0" smtClean="0">
              <a:latin typeface="Academy.kz" pitchFamily="2" charset="0"/>
            </a:endParaRPr>
          </a:p>
          <a:p>
            <a:r>
              <a:rPr lang="kk-KZ" sz="2000" dirty="0" smtClean="0">
                <a:latin typeface="Academy.kz" pitchFamily="2" charset="0"/>
              </a:rPr>
              <a:t>Шетінеген балалар саны</a:t>
            </a:r>
            <a:r>
              <a:rPr lang="en-US" sz="2000" dirty="0" smtClean="0">
                <a:latin typeface="Academy.kz" pitchFamily="2" charset="0"/>
              </a:rPr>
              <a:t>                               </a:t>
            </a:r>
            <a:r>
              <a:rPr lang="kk-KZ" sz="2000" dirty="0" smtClean="0">
                <a:latin typeface="Academy.kz" pitchFamily="2" charset="0"/>
              </a:rPr>
              <a:t> </a:t>
            </a:r>
            <a:r>
              <a:rPr lang="en-US" sz="2000" dirty="0" smtClean="0">
                <a:latin typeface="Academy.kz" pitchFamily="2" charset="0"/>
              </a:rPr>
              <a:t>16</a:t>
            </a:r>
            <a:endParaRPr lang="kk-KZ" sz="2000" dirty="0" smtClean="0">
              <a:latin typeface="Academy.kz" pitchFamily="2" charset="0"/>
            </a:endParaRPr>
          </a:p>
          <a:p>
            <a:r>
              <a:rPr lang="kk-KZ" sz="2000" dirty="0" smtClean="0">
                <a:latin typeface="Academy.kz" pitchFamily="2" charset="0"/>
              </a:rPr>
              <a:t>Сәбилер өлімінің көрсеткіші (промилде)</a:t>
            </a:r>
            <a:r>
              <a:rPr lang="en-US" sz="2000" dirty="0" smtClean="0">
                <a:latin typeface="Academy.kz" pitchFamily="2" charset="0"/>
              </a:rPr>
              <a:t>       8</a:t>
            </a:r>
            <a:r>
              <a:rPr lang="kk-KZ" sz="2000" dirty="0" smtClean="0">
                <a:latin typeface="Academy.kz" pitchFamily="2" charset="0"/>
              </a:rPr>
              <a:t>,</a:t>
            </a:r>
            <a:r>
              <a:rPr lang="en-US" sz="2000" dirty="0" smtClean="0">
                <a:latin typeface="Academy.kz" pitchFamily="2" charset="0"/>
              </a:rPr>
              <a:t>4</a:t>
            </a:r>
            <a:endParaRPr lang="ru-RU" sz="2000" dirty="0">
              <a:latin typeface="Academy.kz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15909" y="4233714"/>
            <a:ext cx="6137871" cy="12459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74517" y="4342555"/>
            <a:ext cx="6298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Academy.kz" pitchFamily="2" charset="0"/>
              </a:rPr>
              <a:t>Тірі туылған балалар саны           </a:t>
            </a:r>
            <a:r>
              <a:rPr lang="en-US" sz="2000" dirty="0" smtClean="0">
                <a:latin typeface="Academy.kz" pitchFamily="2" charset="0"/>
              </a:rPr>
              <a:t>                  1</a:t>
            </a:r>
            <a:r>
              <a:rPr lang="kk-KZ" sz="2000" dirty="0" smtClean="0">
                <a:latin typeface="Academy.kz" pitchFamily="2" charset="0"/>
              </a:rPr>
              <a:t>723</a:t>
            </a:r>
          </a:p>
          <a:p>
            <a:r>
              <a:rPr lang="kk-KZ" sz="2000" dirty="0" smtClean="0">
                <a:latin typeface="Academy.kz" pitchFamily="2" charset="0"/>
              </a:rPr>
              <a:t>Шетінеген балалар саны</a:t>
            </a:r>
            <a:r>
              <a:rPr lang="en-US" sz="2000" dirty="0" smtClean="0">
                <a:latin typeface="Academy.kz" pitchFamily="2" charset="0"/>
              </a:rPr>
              <a:t>                                4</a:t>
            </a:r>
            <a:endParaRPr lang="kk-KZ" sz="2000" dirty="0" smtClean="0">
              <a:latin typeface="Academy.kz" pitchFamily="2" charset="0"/>
            </a:endParaRPr>
          </a:p>
          <a:p>
            <a:r>
              <a:rPr lang="kk-KZ" sz="2000" dirty="0" smtClean="0">
                <a:latin typeface="Academy.kz" pitchFamily="2" charset="0"/>
              </a:rPr>
              <a:t>Сәбилер өлімінің көрсеткіші (промилде)</a:t>
            </a:r>
            <a:r>
              <a:rPr lang="en-US" sz="2000" dirty="0" smtClean="0">
                <a:latin typeface="Academy.kz" pitchFamily="2" charset="0"/>
              </a:rPr>
              <a:t>      2,</a:t>
            </a:r>
            <a:r>
              <a:rPr lang="kk-KZ" sz="2000" dirty="0" smtClean="0">
                <a:latin typeface="Academy.kz" pitchFamily="2" charset="0"/>
              </a:rPr>
              <a:t>3</a:t>
            </a:r>
            <a:endParaRPr lang="ru-RU" sz="2000" dirty="0">
              <a:latin typeface="Academy.k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5010" y="445168"/>
            <a:ext cx="8314879" cy="11236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15" y="541420"/>
            <a:ext cx="8570054" cy="1328166"/>
          </a:xfrm>
        </p:spPr>
        <p:txBody>
          <a:bodyPr>
            <a:noAutofit/>
          </a:bodyPr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Academy.kz" pitchFamily="2" charset="0"/>
              </a:rPr>
              <a:t>Балалар (</a:t>
            </a:r>
            <a:r>
              <a:rPr lang="kk-KZ" sz="2800" dirty="0" smtClean="0">
                <a:solidFill>
                  <a:srgbClr val="FF0000"/>
                </a:solidFill>
                <a:latin typeface="Academy.kz" pitchFamily="2" charset="0"/>
              </a:rPr>
              <a:t>5</a:t>
            </a:r>
            <a:r>
              <a:rPr lang="kk-KZ" sz="2400" dirty="0" smtClean="0">
                <a:solidFill>
                  <a:srgbClr val="FF0000"/>
                </a:solidFill>
                <a:latin typeface="Academy.kz" pitchFamily="2" charset="0"/>
              </a:rPr>
              <a:t> жасқа дейінгі) өлімінің талдау</a:t>
            </a:r>
            <a:r>
              <a:rPr lang="en-US" sz="2400" dirty="0" smtClean="0">
                <a:solidFill>
                  <a:srgbClr val="FF0000"/>
                </a:solidFill>
                <a:latin typeface="Academy.kz" pitchFamily="2" charset="0"/>
              </a:rPr>
              <a:t>-</a:t>
            </a:r>
            <a:r>
              <a:rPr lang="kk-KZ" sz="2400" dirty="0" smtClean="0">
                <a:solidFill>
                  <a:srgbClr val="FF0000"/>
                </a:solidFill>
                <a:latin typeface="Academy.kz" pitchFamily="2" charset="0"/>
              </a:rPr>
              <a:t>көрсеткіші</a:t>
            </a:r>
            <a:br>
              <a:rPr lang="kk-KZ" sz="2400" dirty="0" smtClean="0">
                <a:solidFill>
                  <a:srgbClr val="FF0000"/>
                </a:solidFill>
                <a:latin typeface="Academy.kz" pitchFamily="2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cademy.kz" pitchFamily="2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cademy.kz" pitchFamily="2" charset="0"/>
              </a:rPr>
            </a:br>
            <a:endParaRPr lang="ru-RU" sz="2400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8008" y="2149539"/>
            <a:ext cx="1683955" cy="12459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649" y="4242073"/>
            <a:ext cx="1683955" cy="1264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8216" y="2553057"/>
            <a:ext cx="190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cademy.kz" pitchFamily="2" charset="0"/>
              </a:rPr>
              <a:t>2016</a:t>
            </a:r>
            <a:r>
              <a:rPr lang="kk-KZ" sz="2800" dirty="0" smtClean="0">
                <a:latin typeface="Academy.kz" pitchFamily="2" charset="0"/>
              </a:rPr>
              <a:t> жыл</a:t>
            </a:r>
            <a:r>
              <a:rPr lang="en-US" sz="2800" dirty="0" smtClean="0">
                <a:latin typeface="Academy.kz" pitchFamily="2" charset="0"/>
              </a:rPr>
              <a:t> </a:t>
            </a:r>
            <a:endParaRPr lang="ru-RU" sz="2800" dirty="0">
              <a:latin typeface="Academy.kz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879" y="4461460"/>
            <a:ext cx="192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cademy.kz" pitchFamily="2" charset="0"/>
              </a:rPr>
              <a:t>2017</a:t>
            </a:r>
            <a:r>
              <a:rPr lang="kk-KZ" sz="2800" dirty="0" smtClean="0">
                <a:latin typeface="Academy.kz" pitchFamily="2" charset="0"/>
              </a:rPr>
              <a:t> жыл</a:t>
            </a:r>
            <a:r>
              <a:rPr lang="en-US" sz="2800" dirty="0" smtClean="0">
                <a:latin typeface="Academy.kz" pitchFamily="2" charset="0"/>
              </a:rPr>
              <a:t> </a:t>
            </a:r>
            <a:endParaRPr lang="ru-RU" sz="2800" dirty="0">
              <a:latin typeface="Academy.kz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16209" y="2143148"/>
            <a:ext cx="6137871" cy="19355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43200" y="2268002"/>
            <a:ext cx="6198269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Academy.kz" pitchFamily="2" charset="0"/>
              </a:rPr>
              <a:t>5 жасқа дейінгі балалар саны</a:t>
            </a:r>
            <a:r>
              <a:rPr lang="ru-RU" sz="2000" dirty="0" smtClean="0">
                <a:latin typeface="Academy.kz" pitchFamily="2" charset="0"/>
              </a:rPr>
              <a:t>-8467</a:t>
            </a:r>
            <a:r>
              <a:rPr lang="en-US" sz="2000" dirty="0" smtClean="0">
                <a:latin typeface="Academy.kz" pitchFamily="2" charset="0"/>
              </a:rPr>
              <a:t>                         </a:t>
            </a:r>
            <a:r>
              <a:rPr lang="kk-KZ" sz="2000" dirty="0" smtClean="0">
                <a:latin typeface="Academy.kz" pitchFamily="2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kk-KZ" sz="1200" dirty="0" smtClean="0"/>
              <a:t>Бала өліміне бағыттаушы себептері</a:t>
            </a:r>
            <a:r>
              <a:rPr lang="ru-RU" sz="1200" dirty="0" smtClean="0"/>
              <a:t>: </a:t>
            </a:r>
          </a:p>
          <a:p>
            <a:pPr>
              <a:lnSpc>
                <a:spcPct val="115000"/>
              </a:lnSpc>
            </a:pPr>
            <a:r>
              <a:rPr lang="ru-RU" sz="1200" dirty="0" smtClean="0"/>
              <a:t>-</a:t>
            </a:r>
            <a:r>
              <a:rPr lang="kk-KZ" sz="1200" dirty="0" smtClean="0"/>
              <a:t>кездейсоқ жағдай және жарақат</a:t>
            </a:r>
            <a:r>
              <a:rPr lang="ru-RU" sz="1200" dirty="0" smtClean="0"/>
              <a:t>; 1</a:t>
            </a:r>
          </a:p>
          <a:p>
            <a:pPr>
              <a:lnSpc>
                <a:spcPct val="115000"/>
              </a:lnSpc>
            </a:pPr>
            <a:r>
              <a:rPr lang="ru-RU" sz="1200" dirty="0" smtClean="0"/>
              <a:t>-</a:t>
            </a:r>
            <a:r>
              <a:rPr lang="kk-KZ" sz="1200" dirty="0" smtClean="0"/>
              <a:t>тыныс алу жолдарының аурулары</a:t>
            </a:r>
            <a:r>
              <a:rPr lang="ru-RU" sz="1200" dirty="0" smtClean="0"/>
              <a:t>; </a:t>
            </a:r>
          </a:p>
          <a:p>
            <a:pPr>
              <a:lnSpc>
                <a:spcPct val="115000"/>
              </a:lnSpc>
            </a:pPr>
            <a:r>
              <a:rPr lang="ru-RU" sz="1200" dirty="0" smtClean="0"/>
              <a:t>-</a:t>
            </a:r>
            <a:r>
              <a:rPr lang="ru-RU" sz="1200" dirty="0" err="1" smtClean="0"/>
              <a:t>инфекци</a:t>
            </a:r>
            <a:r>
              <a:rPr lang="kk-KZ" sz="1200" dirty="0" smtClean="0"/>
              <a:t>ялық</a:t>
            </a:r>
            <a:r>
              <a:rPr lang="ru-RU" sz="1200" dirty="0" smtClean="0"/>
              <a:t>-</a:t>
            </a:r>
            <a:r>
              <a:rPr lang="ru-RU" sz="1200" dirty="0" err="1" smtClean="0"/>
              <a:t>паразитар</a:t>
            </a:r>
            <a:r>
              <a:rPr lang="kk-KZ" sz="1200" dirty="0" smtClean="0"/>
              <a:t>лық аурулар</a:t>
            </a:r>
            <a:endParaRPr lang="ru-RU" sz="1200" dirty="0" smtClean="0">
              <a:ea typeface="Times New Roman"/>
              <a:cs typeface="Times New Roman"/>
            </a:endParaRPr>
          </a:p>
          <a:p>
            <a:r>
              <a:rPr lang="kk-KZ" sz="2000" dirty="0" smtClean="0">
                <a:latin typeface="Academy.kz" pitchFamily="2" charset="0"/>
              </a:rPr>
              <a:t>Балалар өлімінің көрсеткіші (промилде) -</a:t>
            </a:r>
            <a:r>
              <a:rPr lang="ru-RU" sz="2000" dirty="0" smtClean="0"/>
              <a:t> 0,1 %</a:t>
            </a:r>
            <a:r>
              <a:rPr lang="ru-RU" sz="1100" dirty="0" smtClean="0"/>
              <a:t>0</a:t>
            </a:r>
            <a:r>
              <a:rPr lang="en-US" sz="2000" dirty="0" smtClean="0">
                <a:latin typeface="Academy.kz" pitchFamily="2" charset="0"/>
              </a:rPr>
              <a:t>       </a:t>
            </a:r>
            <a:endParaRPr lang="ru-RU" sz="2000" dirty="0">
              <a:latin typeface="Academy.kz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15909" y="4233714"/>
            <a:ext cx="6137871" cy="18422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74517" y="4342555"/>
            <a:ext cx="6298641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Academy.kz" pitchFamily="2" charset="0"/>
              </a:rPr>
              <a:t>5 жасқа дейінгі балалар саны-9047</a:t>
            </a:r>
          </a:p>
          <a:p>
            <a:pPr>
              <a:lnSpc>
                <a:spcPct val="115000"/>
              </a:lnSpc>
            </a:pPr>
            <a:r>
              <a:rPr lang="kk-KZ" sz="1200" dirty="0" smtClean="0"/>
              <a:t>Бала өліміне бағыттаушы себептері</a:t>
            </a:r>
            <a:r>
              <a:rPr lang="ru-RU" sz="1200" dirty="0" smtClean="0"/>
              <a:t>: 0</a:t>
            </a:r>
          </a:p>
          <a:p>
            <a:pPr>
              <a:lnSpc>
                <a:spcPct val="115000"/>
              </a:lnSpc>
            </a:pPr>
            <a:r>
              <a:rPr lang="ru-RU" sz="1200" dirty="0" smtClean="0"/>
              <a:t>-</a:t>
            </a:r>
            <a:r>
              <a:rPr lang="kk-KZ" sz="1200" dirty="0" smtClean="0"/>
              <a:t>кездейсоқ жағдай және жарақат</a:t>
            </a:r>
            <a:r>
              <a:rPr lang="ru-RU" sz="1200" dirty="0" smtClean="0"/>
              <a:t>;</a:t>
            </a:r>
          </a:p>
          <a:p>
            <a:pPr>
              <a:lnSpc>
                <a:spcPct val="115000"/>
              </a:lnSpc>
            </a:pPr>
            <a:r>
              <a:rPr lang="ru-RU" sz="1200" dirty="0" smtClean="0"/>
              <a:t>-</a:t>
            </a:r>
            <a:r>
              <a:rPr lang="kk-KZ" sz="1200" dirty="0" smtClean="0"/>
              <a:t>тыныс алу жолдарының аурулары</a:t>
            </a:r>
            <a:r>
              <a:rPr lang="ru-RU" sz="1200" dirty="0" smtClean="0"/>
              <a:t>;            </a:t>
            </a:r>
            <a:endParaRPr lang="ru-RU" sz="800" dirty="0" smtClean="0"/>
          </a:p>
          <a:p>
            <a:pPr>
              <a:lnSpc>
                <a:spcPct val="115000"/>
              </a:lnSpc>
            </a:pPr>
            <a:r>
              <a:rPr lang="ru-RU" sz="1200" dirty="0" smtClean="0"/>
              <a:t>-</a:t>
            </a:r>
            <a:r>
              <a:rPr lang="ru-RU" sz="1200" dirty="0" err="1" smtClean="0"/>
              <a:t>инфекци</a:t>
            </a:r>
            <a:r>
              <a:rPr lang="kk-KZ" sz="1200" dirty="0" smtClean="0"/>
              <a:t>ялық</a:t>
            </a:r>
            <a:r>
              <a:rPr lang="ru-RU" sz="1200" dirty="0" smtClean="0"/>
              <a:t>-</a:t>
            </a:r>
            <a:r>
              <a:rPr lang="ru-RU" sz="1200" dirty="0" err="1" smtClean="0"/>
              <a:t>паразитар</a:t>
            </a:r>
            <a:r>
              <a:rPr lang="kk-KZ" sz="1200" dirty="0" smtClean="0"/>
              <a:t>лық аурулар</a:t>
            </a:r>
            <a:endParaRPr lang="ru-RU" sz="1200" dirty="0" smtClean="0">
              <a:ea typeface="Times New Roman"/>
              <a:cs typeface="Times New Roman"/>
            </a:endParaRPr>
          </a:p>
          <a:p>
            <a:r>
              <a:rPr lang="en-US" sz="2000" dirty="0" smtClean="0">
                <a:latin typeface="Academy.kz" pitchFamily="2" charset="0"/>
              </a:rPr>
              <a:t> </a:t>
            </a:r>
            <a:r>
              <a:rPr lang="kk-KZ" sz="2000" dirty="0" smtClean="0">
                <a:latin typeface="Academy.kz" pitchFamily="2" charset="0"/>
              </a:rPr>
              <a:t>Балалар өлімінің көрсеткіші (промилде)</a:t>
            </a:r>
            <a:r>
              <a:rPr lang="ru-RU" sz="2000" dirty="0" smtClean="0">
                <a:latin typeface="Academy.kz" pitchFamily="2" charset="0"/>
              </a:rPr>
              <a:t> </a:t>
            </a:r>
            <a:r>
              <a:rPr lang="ru-RU" sz="2000" dirty="0" smtClean="0"/>
              <a:t>0 %</a:t>
            </a:r>
            <a:r>
              <a:rPr lang="ru-RU" sz="1100" dirty="0" smtClean="0"/>
              <a:t>0</a:t>
            </a:r>
            <a:r>
              <a:rPr lang="en-US" sz="2000" dirty="0" smtClean="0">
                <a:latin typeface="Academy.kz" pitchFamily="2" charset="0"/>
              </a:rPr>
              <a:t> </a:t>
            </a:r>
            <a:endParaRPr lang="ru-RU" sz="1400" dirty="0">
              <a:latin typeface="Academy.kz" pitchFamily="2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5245768" y="4944979"/>
            <a:ext cx="168443" cy="541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5257800" y="2875547"/>
            <a:ext cx="276726" cy="5775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2537" y="622986"/>
            <a:ext cx="8385971" cy="5426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73794" y="622984"/>
            <a:ext cx="797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cap="all" dirty="0" smtClean="0">
                <a:latin typeface="Academy.kz" pitchFamily="2" charset="0"/>
              </a:rPr>
              <a:t>Өлген орны бойынша</a:t>
            </a:r>
            <a:endParaRPr lang="ru-RU" sz="2800" cap="all" dirty="0">
              <a:latin typeface="Academy.kz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611" y="1791955"/>
            <a:ext cx="2763297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538" y="2406576"/>
            <a:ext cx="2838660" cy="929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3530" y="1828801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Перзентханада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482" y="2451799"/>
            <a:ext cx="2348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Басқа ауруханаларда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 Жұқпалы аурухана</a:t>
            </a:r>
            <a:endParaRPr lang="en-US" dirty="0" smtClean="0">
              <a:latin typeface="Academy.kz" pitchFamily="2" charset="0"/>
            </a:endParaRPr>
          </a:p>
          <a:p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соматикалық аурухана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611" y="4275546"/>
            <a:ext cx="2783393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3609" y="428805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Үйде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92202" y="1172297"/>
            <a:ext cx="1644581" cy="4806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2610" y="1163921"/>
            <a:ext cx="1545772" cy="4806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81080" y="1175647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cademy.kz" pitchFamily="2" charset="0"/>
              </a:rPr>
              <a:t>201</a:t>
            </a:r>
            <a:r>
              <a:rPr lang="kk-KZ" sz="2400" b="1" dirty="0" smtClean="0">
                <a:solidFill>
                  <a:schemeClr val="bg1"/>
                </a:solidFill>
                <a:latin typeface="Academy.kz" pitchFamily="2" charset="0"/>
              </a:rPr>
              <a:t>6 жыл</a:t>
            </a:r>
            <a:r>
              <a:rPr lang="en-US" sz="2400" b="1" dirty="0" smtClean="0">
                <a:solidFill>
                  <a:schemeClr val="bg1"/>
                </a:solidFill>
                <a:latin typeface="Academy.kz" pitchFamily="2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cademy.kz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2784" y="1185695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cademy.kz" pitchFamily="2" charset="0"/>
              </a:rPr>
              <a:t>201</a:t>
            </a:r>
            <a:r>
              <a:rPr lang="kk-KZ" sz="2400" b="1" dirty="0" smtClean="0">
                <a:solidFill>
                  <a:schemeClr val="bg1"/>
                </a:solidFill>
                <a:latin typeface="Academy.kz" pitchFamily="2" charset="0"/>
              </a:rPr>
              <a:t>7 жыл</a:t>
            </a:r>
            <a:endParaRPr lang="ru-RU" sz="2400" b="1" dirty="0">
              <a:solidFill>
                <a:schemeClr val="bg1"/>
              </a:solidFill>
              <a:latin typeface="Academy.kz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2562" y="5091137"/>
            <a:ext cx="2795115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43579" y="5144730"/>
            <a:ext cx="142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Басқа жерде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00210" y="1808692"/>
            <a:ext cx="2381459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0211" y="2401555"/>
            <a:ext cx="2059912" cy="16579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60501" y="4293959"/>
            <a:ext cx="1683099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60500" y="5099501"/>
            <a:ext cx="1745061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72105" y="1840512"/>
            <a:ext cx="2250831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72104" y="2391507"/>
            <a:ext cx="1889091" cy="16479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2298" y="4325779"/>
            <a:ext cx="1724970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22346" y="5131321"/>
            <a:ext cx="1706547" cy="48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722349" y="1959428"/>
            <a:ext cx="23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4(ОПО</a:t>
            </a:r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2</a:t>
            </a:r>
            <a:r>
              <a:rPr lang="en-US" dirty="0" smtClean="0">
                <a:latin typeface="Academy.kz" pitchFamily="2" charset="0"/>
              </a:rPr>
              <a:t>, </a:t>
            </a:r>
            <a:r>
              <a:rPr lang="kk-KZ" dirty="0" smtClean="0">
                <a:latin typeface="Academy.kz" pitchFamily="2" charset="0"/>
              </a:rPr>
              <a:t>ЖҚП</a:t>
            </a:r>
            <a:r>
              <a:rPr lang="en-US" dirty="0" smtClean="0">
                <a:latin typeface="Academy.kz" pitchFamily="2" charset="0"/>
              </a:rPr>
              <a:t>-1</a:t>
            </a:r>
            <a:r>
              <a:rPr lang="kk-KZ" dirty="0" smtClean="0">
                <a:latin typeface="Academy.kz" pitchFamily="2" charset="0"/>
              </a:rPr>
              <a:t>,ОБА1)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52119" y="1910864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7 </a:t>
            </a:r>
            <a:r>
              <a:rPr lang="kk-KZ" dirty="0" smtClean="0">
                <a:latin typeface="Academy.kz" pitchFamily="2" charset="0"/>
              </a:rPr>
              <a:t>(ОПО</a:t>
            </a:r>
            <a:r>
              <a:rPr lang="en-US" dirty="0" smtClean="0">
                <a:latin typeface="Academy.kz" pitchFamily="2" charset="0"/>
              </a:rPr>
              <a:t>-6, </a:t>
            </a:r>
            <a:r>
              <a:rPr lang="kk-KZ" dirty="0" smtClean="0">
                <a:latin typeface="Academy.kz" pitchFamily="2" charset="0"/>
              </a:rPr>
              <a:t>ЖҚП</a:t>
            </a:r>
            <a:r>
              <a:rPr lang="en-US" dirty="0" smtClean="0">
                <a:latin typeface="Academy.kz" pitchFamily="2" charset="0"/>
              </a:rPr>
              <a:t>-1</a:t>
            </a:r>
            <a:r>
              <a:rPr lang="kk-KZ" dirty="0" smtClean="0">
                <a:latin typeface="Academy.kz" pitchFamily="2" charset="0"/>
              </a:rPr>
              <a:t>)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0501" y="2471897"/>
            <a:ext cx="2065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8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kk-KZ" dirty="0" smtClean="0">
                <a:latin typeface="Academy.kz" pitchFamily="2" charset="0"/>
              </a:rPr>
              <a:t>ОБА</a:t>
            </a:r>
            <a:r>
              <a:rPr lang="en-US" dirty="0" smtClean="0">
                <a:latin typeface="Academy.kz" pitchFamily="2" charset="0"/>
              </a:rPr>
              <a:t>-6, </a:t>
            </a:r>
            <a:r>
              <a:rPr lang="kk-KZ" dirty="0" smtClean="0">
                <a:latin typeface="Academy.kz" pitchFamily="2" charset="0"/>
              </a:rPr>
              <a:t>ЖҚБА</a:t>
            </a:r>
            <a:r>
              <a:rPr lang="en-US" dirty="0" smtClean="0">
                <a:latin typeface="Academy.kz" pitchFamily="2" charset="0"/>
              </a:rPr>
              <a:t>-2</a:t>
            </a:r>
            <a:endParaRPr lang="en-US" b="1" dirty="0" smtClean="0">
              <a:latin typeface="Academy.kz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2009" y="2481944"/>
            <a:ext cx="1614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4</a:t>
            </a:r>
            <a:endParaRPr lang="en-US" dirty="0" smtClean="0">
              <a:latin typeface="Academy.kz" pitchFamily="2" charset="0"/>
            </a:endParaRP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kk-KZ" dirty="0" smtClean="0">
                <a:latin typeface="Academy.kz" pitchFamily="2" charset="0"/>
              </a:rPr>
              <a:t>ОБА</a:t>
            </a:r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1</a:t>
            </a:r>
            <a:r>
              <a:rPr lang="en-US" dirty="0" smtClean="0">
                <a:latin typeface="Academy.kz" pitchFamily="2" charset="0"/>
              </a:rPr>
              <a:t> </a:t>
            </a:r>
            <a:r>
              <a:rPr lang="kk-KZ" dirty="0" smtClean="0">
                <a:latin typeface="Academy.kz" pitchFamily="2" charset="0"/>
              </a:rPr>
              <a:t>ЖҚБА</a:t>
            </a:r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1</a:t>
            </a:r>
          </a:p>
          <a:p>
            <a:r>
              <a:rPr lang="kk-KZ" dirty="0" smtClean="0">
                <a:latin typeface="Academy.kz" pitchFamily="2" charset="0"/>
              </a:rPr>
              <a:t>ОПО-2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4032" y="434088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-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7456" y="435261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-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7284" y="5138056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-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5877" y="5194998"/>
            <a:ext cx="23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-</a:t>
            </a:r>
            <a:endParaRPr lang="ru-RU" dirty="0">
              <a:latin typeface="Academy.k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60774" y="3858567"/>
            <a:ext cx="4913644" cy="28738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1887" y="3938955"/>
            <a:ext cx="28376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0 </a:t>
            </a:r>
            <a:r>
              <a:rPr lang="kk-KZ" dirty="0" smtClean="0">
                <a:latin typeface="Academy.kz" pitchFamily="2" charset="0"/>
              </a:rPr>
              <a:t>тәуліктен  </a:t>
            </a:r>
            <a:r>
              <a:rPr lang="en-US" dirty="0" smtClean="0">
                <a:latin typeface="Academy.kz" pitchFamily="2" charset="0"/>
              </a:rPr>
              <a:t>- 1</a:t>
            </a:r>
            <a:r>
              <a:rPr lang="kk-KZ" dirty="0" smtClean="0">
                <a:latin typeface="Academy.kz" pitchFamily="2" charset="0"/>
              </a:rPr>
              <a:t> айға дейінгі</a:t>
            </a:r>
            <a:endParaRPr lang="en-US" dirty="0" smtClean="0">
              <a:latin typeface="Academy.kz" pitchFamily="2" charset="0"/>
            </a:endParaRPr>
          </a:p>
          <a:p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 </a:t>
            </a:r>
            <a:r>
              <a:rPr lang="en-US" dirty="0" smtClean="0">
                <a:latin typeface="Academy.kz" pitchFamily="2" charset="0"/>
              </a:rPr>
              <a:t>0-6 </a:t>
            </a:r>
            <a:r>
              <a:rPr lang="kk-KZ" dirty="0" smtClean="0">
                <a:latin typeface="Academy.kz" pitchFamily="2" charset="0"/>
              </a:rPr>
              <a:t> тәулікке дейінгі</a:t>
            </a:r>
            <a:endParaRPr lang="en-US" dirty="0" smtClean="0">
              <a:latin typeface="Academy.kz" pitchFamily="2" charset="0"/>
            </a:endParaRPr>
          </a:p>
          <a:p>
            <a:r>
              <a:rPr lang="en-US" dirty="0" smtClean="0">
                <a:latin typeface="Academy.kz" pitchFamily="2" charset="0"/>
              </a:rPr>
              <a:t>-7-29</a:t>
            </a:r>
            <a:r>
              <a:rPr lang="kk-KZ" dirty="0" smtClean="0">
                <a:latin typeface="Academy.kz" pitchFamily="2" charset="0"/>
              </a:rPr>
              <a:t> тәулікке дейінгі</a:t>
            </a:r>
          </a:p>
          <a:p>
            <a:r>
              <a:rPr lang="en-US" dirty="0" smtClean="0">
                <a:latin typeface="Academy.kz" pitchFamily="2" charset="0"/>
              </a:rPr>
              <a:t>1-3</a:t>
            </a:r>
            <a:r>
              <a:rPr lang="ru-RU" dirty="0" smtClean="0">
                <a:latin typeface="Academy.kz" pitchFamily="2" charset="0"/>
              </a:rPr>
              <a:t> </a:t>
            </a:r>
            <a:r>
              <a:rPr lang="ru-RU" dirty="0" err="1" smtClean="0">
                <a:latin typeface="Academy.kz" pitchFamily="2" charset="0"/>
              </a:rPr>
              <a:t>айға дейінгі</a:t>
            </a:r>
            <a:endParaRPr lang="en-US" dirty="0" smtClean="0">
              <a:latin typeface="Academy.kz" pitchFamily="2" charset="0"/>
            </a:endParaRPr>
          </a:p>
          <a:p>
            <a:r>
              <a:rPr lang="en-US" dirty="0" smtClean="0">
                <a:latin typeface="Academy.kz" pitchFamily="2" charset="0"/>
              </a:rPr>
              <a:t>3-6</a:t>
            </a:r>
            <a:r>
              <a:rPr lang="kk-KZ" dirty="0" smtClean="0">
                <a:latin typeface="Academy.kz" pitchFamily="2" charset="0"/>
              </a:rPr>
              <a:t> айға дейінгі </a:t>
            </a:r>
            <a:endParaRPr lang="en-US" dirty="0" smtClean="0">
              <a:latin typeface="Academy.kz" pitchFamily="2" charset="0"/>
            </a:endParaRPr>
          </a:p>
          <a:p>
            <a:r>
              <a:rPr lang="en-US" dirty="0" smtClean="0">
                <a:latin typeface="Academy.kz" pitchFamily="2" charset="0"/>
              </a:rPr>
              <a:t>6-12</a:t>
            </a:r>
            <a:r>
              <a:rPr lang="kk-KZ" dirty="0" smtClean="0">
                <a:latin typeface="Academy.kz" pitchFamily="2" charset="0"/>
              </a:rPr>
              <a:t> айға дейінгі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789" y="5657671"/>
            <a:ext cx="4732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Уақытында туылғандар</a:t>
            </a:r>
          </a:p>
          <a:p>
            <a:r>
              <a:rPr lang="kk-KZ" dirty="0" smtClean="0">
                <a:latin typeface="Academy.kz" pitchFamily="2" charset="0"/>
              </a:rPr>
              <a:t>Шала туылғандар</a:t>
            </a:r>
            <a:endParaRPr lang="en-US" dirty="0" smtClean="0">
              <a:latin typeface="Academy.kz" pitchFamily="2" charset="0"/>
            </a:endParaRPr>
          </a:p>
          <a:p>
            <a:r>
              <a:rPr lang="en-US" dirty="0" smtClean="0">
                <a:latin typeface="Academy.kz" pitchFamily="2" charset="0"/>
              </a:rPr>
              <a:t>A</a:t>
            </a:r>
            <a:r>
              <a:rPr lang="kk-KZ" dirty="0" smtClean="0">
                <a:latin typeface="Academy.kz" pitchFamily="2" charset="0"/>
              </a:rPr>
              <a:t>уруханада </a:t>
            </a:r>
            <a:r>
              <a:rPr lang="en-US" dirty="0" smtClean="0">
                <a:latin typeface="Academy.kz" pitchFamily="2" charset="0"/>
              </a:rPr>
              <a:t>1</a:t>
            </a:r>
            <a:r>
              <a:rPr lang="kk-KZ" dirty="0" smtClean="0">
                <a:latin typeface="Academy.kz" pitchFamily="2" charset="0"/>
              </a:rPr>
              <a:t> тәулікке дейінгі өлген бала саны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488" y="311503"/>
            <a:ext cx="3908804" cy="31953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784" y="381837"/>
            <a:ext cx="375776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Academy.kz" pitchFamily="2" charset="0"/>
              </a:rPr>
              <a:t>Тыныс мүшелерінің аурулары</a:t>
            </a:r>
          </a:p>
          <a:p>
            <a:r>
              <a:rPr lang="kk-KZ" dirty="0" smtClean="0">
                <a:latin typeface="Academy.kz" pitchFamily="2" charset="0"/>
              </a:rPr>
              <a:t>         </a:t>
            </a:r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 жедел респираторлық тұмау</a:t>
            </a:r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         </a:t>
            </a:r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 өкпе қабынуы</a:t>
            </a:r>
          </a:p>
          <a:p>
            <a:r>
              <a:rPr lang="kk-KZ" b="1" dirty="0" smtClean="0">
                <a:latin typeface="Academy.kz" pitchFamily="2" charset="0"/>
              </a:rPr>
              <a:t>Жұқпалы аурулар</a:t>
            </a:r>
          </a:p>
          <a:p>
            <a:r>
              <a:rPr lang="kk-KZ" dirty="0" smtClean="0">
                <a:latin typeface="Academy.kz" pitchFamily="2" charset="0"/>
              </a:rPr>
              <a:t>         </a:t>
            </a:r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 жедел ішек ауруы</a:t>
            </a:r>
          </a:p>
          <a:p>
            <a:r>
              <a:rPr lang="kk-KZ" dirty="0" smtClean="0">
                <a:latin typeface="Academy.kz" pitchFamily="2" charset="0"/>
              </a:rPr>
              <a:t>         </a:t>
            </a:r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 ми қабынуы</a:t>
            </a:r>
          </a:p>
          <a:p>
            <a:r>
              <a:rPr lang="kk-KZ" dirty="0" smtClean="0">
                <a:latin typeface="Academy.kz" pitchFamily="2" charset="0"/>
              </a:rPr>
              <a:t>         </a:t>
            </a:r>
            <a:r>
              <a:rPr lang="en-US" dirty="0" smtClean="0">
                <a:latin typeface="Academy.kz" pitchFamily="2" charset="0"/>
              </a:rPr>
              <a:t>-</a:t>
            </a:r>
            <a:r>
              <a:rPr lang="kk-KZ" dirty="0" smtClean="0">
                <a:latin typeface="Academy.kz" pitchFamily="2" charset="0"/>
              </a:rPr>
              <a:t> сепсис</a:t>
            </a:r>
          </a:p>
          <a:p>
            <a:r>
              <a:rPr lang="kk-KZ" b="1" dirty="0" smtClean="0">
                <a:latin typeface="Academy.kz" pitchFamily="2" charset="0"/>
              </a:rPr>
              <a:t>Перинаталдық кезеңнің себептері</a:t>
            </a:r>
          </a:p>
          <a:p>
            <a:r>
              <a:rPr lang="kk-KZ" b="1" dirty="0" smtClean="0">
                <a:latin typeface="Academy.kz" pitchFamily="2" charset="0"/>
              </a:rPr>
              <a:t>Туа біткен кемтарлықтар</a:t>
            </a:r>
          </a:p>
          <a:p>
            <a:r>
              <a:rPr lang="kk-KZ" b="1" dirty="0" smtClean="0">
                <a:latin typeface="Academy.kz" pitchFamily="2" charset="0"/>
              </a:rPr>
              <a:t>Келеңсіз жағдайлар</a:t>
            </a:r>
          </a:p>
          <a:p>
            <a:r>
              <a:rPr lang="kk-KZ" b="1" dirty="0" smtClean="0">
                <a:latin typeface="Academy.kz" pitchFamily="2" charset="0"/>
              </a:rPr>
              <a:t>Басқа да өлім себептері</a:t>
            </a:r>
            <a:endParaRPr lang="ru-RU" b="1" dirty="0">
              <a:latin typeface="Academy.kz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76580" y="222741"/>
            <a:ext cx="1274461" cy="4002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55846" y="254562"/>
            <a:ext cx="1274461" cy="4002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98352" y="566060"/>
            <a:ext cx="1274461" cy="28202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67570" y="567735"/>
            <a:ext cx="1274461" cy="28202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16062" y="19091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201</a:t>
            </a:r>
            <a:r>
              <a:rPr lang="kk-KZ" dirty="0" smtClean="0">
                <a:latin typeface="Academy.kz" pitchFamily="2" charset="0"/>
              </a:rPr>
              <a:t>6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4039" y="24116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201</a:t>
            </a:r>
            <a:r>
              <a:rPr lang="kk-KZ" dirty="0" smtClean="0">
                <a:latin typeface="Academy.kz" pitchFamily="2" charset="0"/>
              </a:rPr>
              <a:t>7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7174" y="582805"/>
            <a:ext cx="2616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6</a:t>
            </a:r>
          </a:p>
          <a:p>
            <a:r>
              <a:rPr lang="en-US" dirty="0" smtClean="0">
                <a:latin typeface="Academy.kz" pitchFamily="2" charset="0"/>
              </a:rPr>
              <a:t>6</a:t>
            </a:r>
          </a:p>
          <a:p>
            <a:r>
              <a:rPr lang="en-US" dirty="0" smtClean="0">
                <a:latin typeface="Academy.kz" pitchFamily="2" charset="0"/>
              </a:rPr>
              <a:t>1</a:t>
            </a:r>
          </a:p>
          <a:p>
            <a:r>
              <a:rPr lang="en-US" dirty="0" smtClean="0">
                <a:latin typeface="Academy.kz" pitchFamily="2" charset="0"/>
              </a:rPr>
              <a:t>3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6343" y="604575"/>
            <a:ext cx="2616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en-US" dirty="0" smtClean="0">
                <a:latin typeface="Academy.kz" pitchFamily="2" charset="0"/>
              </a:rPr>
              <a:t>-</a:t>
            </a:r>
          </a:p>
          <a:p>
            <a:r>
              <a:rPr lang="kk-KZ" dirty="0" smtClean="0">
                <a:latin typeface="Academy.kz" pitchFamily="2" charset="0"/>
              </a:rPr>
              <a:t>3</a:t>
            </a:r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1</a:t>
            </a:r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-</a:t>
            </a:r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-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56633" y="70336"/>
            <a:ext cx="1858945" cy="41198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76729" y="100487"/>
            <a:ext cx="169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Academy.kz" pitchFamily="2" charset="0"/>
              </a:rPr>
              <a:t>Өлім себептері</a:t>
            </a:r>
            <a:endParaRPr lang="ru-RU" b="1" dirty="0">
              <a:latin typeface="Academy.kz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20380" y="3552099"/>
            <a:ext cx="1274461" cy="4002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99646" y="3573872"/>
            <a:ext cx="1274461" cy="4002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42152" y="3848519"/>
            <a:ext cx="1274461" cy="28838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11370" y="3868615"/>
            <a:ext cx="1274461" cy="286378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900055" y="355041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201</a:t>
            </a:r>
            <a:r>
              <a:rPr lang="kk-KZ" dirty="0" smtClean="0">
                <a:latin typeface="Academy.kz" pitchFamily="2" charset="0"/>
              </a:rPr>
              <a:t>6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7839" y="356047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201</a:t>
            </a:r>
            <a:r>
              <a:rPr lang="kk-KZ" dirty="0" smtClean="0">
                <a:latin typeface="Academy.kz" pitchFamily="2" charset="0"/>
              </a:rPr>
              <a:t>7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21119" y="3932255"/>
            <a:ext cx="2616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cademy.kz" pitchFamily="2" charset="0"/>
              </a:rPr>
              <a:t>8</a:t>
            </a:r>
          </a:p>
          <a:p>
            <a:r>
              <a:rPr lang="en-US" dirty="0" smtClean="0">
                <a:latin typeface="Academy.kz" pitchFamily="2" charset="0"/>
              </a:rPr>
              <a:t>7</a:t>
            </a:r>
          </a:p>
          <a:p>
            <a:r>
              <a:rPr lang="en-US" dirty="0" smtClean="0">
                <a:latin typeface="Academy.kz" pitchFamily="2" charset="0"/>
              </a:rPr>
              <a:t>1</a:t>
            </a:r>
          </a:p>
          <a:p>
            <a:r>
              <a:rPr lang="en-US" dirty="0" smtClean="0">
                <a:latin typeface="Academy.kz" pitchFamily="2" charset="0"/>
              </a:rPr>
              <a:t>5</a:t>
            </a:r>
          </a:p>
          <a:p>
            <a:r>
              <a:rPr lang="en-US" dirty="0" smtClean="0">
                <a:latin typeface="Academy.kz" pitchFamily="2" charset="0"/>
              </a:rPr>
              <a:t>1</a:t>
            </a:r>
          </a:p>
          <a:p>
            <a:r>
              <a:rPr lang="en-US" dirty="0" smtClean="0">
                <a:latin typeface="Academy.kz" pitchFamily="2" charset="0"/>
              </a:rPr>
              <a:t>2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90" y="3637508"/>
            <a:ext cx="2411605" cy="33159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26485" y="3587261"/>
            <a:ext cx="22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Өлген сәбилер жасы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89301" y="5395968"/>
            <a:ext cx="261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cademy.kz" pitchFamily="2" charset="0"/>
            </a:endParaRPr>
          </a:p>
          <a:p>
            <a:r>
              <a:rPr lang="en-US" dirty="0" smtClean="0">
                <a:latin typeface="Academy.kz" pitchFamily="2" charset="0"/>
              </a:rPr>
              <a:t>7</a:t>
            </a:r>
          </a:p>
          <a:p>
            <a:r>
              <a:rPr lang="en-US" dirty="0" smtClean="0">
                <a:latin typeface="Academy.kz" pitchFamily="2" charset="0"/>
              </a:rPr>
              <a:t>9</a:t>
            </a:r>
          </a:p>
          <a:p>
            <a:r>
              <a:rPr lang="en-US" dirty="0" smtClean="0">
                <a:latin typeface="Academy.kz" pitchFamily="2" charset="0"/>
              </a:rPr>
              <a:t>1</a:t>
            </a:r>
            <a:endParaRPr lang="ru-RU" dirty="0" smtClean="0">
              <a:latin typeface="Academy.kz" pitchFamily="2" charset="0"/>
            </a:endParaRPr>
          </a:p>
          <a:p>
            <a:endParaRPr lang="ru-RU" dirty="0">
              <a:latin typeface="Academy.kz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9998" y="3933930"/>
            <a:ext cx="2616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4</a:t>
            </a:r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3</a:t>
            </a:r>
            <a:endParaRPr lang="en-US" dirty="0" smtClean="0">
              <a:latin typeface="Academy.kz" pitchFamily="2" charset="0"/>
            </a:endParaRPr>
          </a:p>
          <a:p>
            <a:r>
              <a:rPr lang="en-US" dirty="0" smtClean="0">
                <a:latin typeface="Academy.kz" pitchFamily="2" charset="0"/>
              </a:rPr>
              <a:t>1</a:t>
            </a:r>
          </a:p>
          <a:p>
            <a:r>
              <a:rPr lang="kk-KZ" dirty="0" smtClean="0">
                <a:latin typeface="Academy.kz" pitchFamily="2" charset="0"/>
              </a:rPr>
              <a:t>-</a:t>
            </a:r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-</a:t>
            </a:r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-</a:t>
            </a:r>
            <a:endParaRPr lang="en-US" dirty="0" smtClean="0">
              <a:latin typeface="Academy.kz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38419" y="5407695"/>
            <a:ext cx="261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2</a:t>
            </a:r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2</a:t>
            </a:r>
            <a:endParaRPr lang="en-US" dirty="0" smtClean="0">
              <a:latin typeface="Academy.kz" pitchFamily="2" charset="0"/>
            </a:endParaRPr>
          </a:p>
          <a:p>
            <a:r>
              <a:rPr lang="kk-KZ" dirty="0" smtClean="0">
                <a:latin typeface="Academy.kz" pitchFamily="2" charset="0"/>
              </a:rPr>
              <a:t>-</a:t>
            </a:r>
            <a:endParaRPr lang="ru-RU" dirty="0">
              <a:latin typeface="Academy.k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74417" y="3979150"/>
            <a:ext cx="3597308" cy="172162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4283" y="3959053"/>
            <a:ext cx="3243943" cy="175009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6622" y="1075180"/>
            <a:ext cx="5757705" cy="195942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2754" y="4256387"/>
            <a:ext cx="32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cademy.kz" pitchFamily="2" charset="0"/>
              </a:rPr>
              <a:t>201</a:t>
            </a:r>
            <a:r>
              <a:rPr lang="kk-KZ" sz="3600" dirty="0" smtClean="0">
                <a:latin typeface="Academy.kz" pitchFamily="2" charset="0"/>
              </a:rPr>
              <a:t>6</a:t>
            </a:r>
            <a:r>
              <a:rPr lang="en-US" sz="3600" dirty="0" smtClean="0">
                <a:latin typeface="Academy.kz" pitchFamily="2" charset="0"/>
              </a:rPr>
              <a:t> </a:t>
            </a:r>
            <a:r>
              <a:rPr lang="kk-KZ" sz="3600" dirty="0" smtClean="0">
                <a:latin typeface="Academy.kz" pitchFamily="2" charset="0"/>
              </a:rPr>
              <a:t>жыл</a:t>
            </a:r>
            <a:r>
              <a:rPr lang="en-US" sz="3600" dirty="0" smtClean="0">
                <a:latin typeface="Academy.kz" pitchFamily="2" charset="0"/>
              </a:rPr>
              <a:t> - 0</a:t>
            </a:r>
            <a:endParaRPr lang="ru-RU" sz="3600" dirty="0">
              <a:latin typeface="Academy.kz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2442" y="4238942"/>
            <a:ext cx="3663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cademy.kz" pitchFamily="2" charset="0"/>
              </a:rPr>
              <a:t>201</a:t>
            </a:r>
            <a:r>
              <a:rPr lang="ru-RU" sz="3200" dirty="0" smtClean="0">
                <a:latin typeface="Academy.kz" pitchFamily="2" charset="0"/>
              </a:rPr>
              <a:t>7</a:t>
            </a:r>
            <a:r>
              <a:rPr lang="en-US" sz="3200" dirty="0" smtClean="0">
                <a:latin typeface="Academy.kz" pitchFamily="2" charset="0"/>
              </a:rPr>
              <a:t> </a:t>
            </a:r>
            <a:r>
              <a:rPr lang="kk-KZ" sz="3200" dirty="0" smtClean="0">
                <a:latin typeface="Academy.kz" pitchFamily="2" charset="0"/>
              </a:rPr>
              <a:t>жыл</a:t>
            </a:r>
            <a:r>
              <a:rPr lang="en-US" sz="3200" dirty="0" smtClean="0">
                <a:latin typeface="Academy.kz" pitchFamily="2" charset="0"/>
              </a:rPr>
              <a:t> - 0</a:t>
            </a:r>
            <a:endParaRPr lang="ru-RU" sz="3200" dirty="0" smtClean="0">
              <a:latin typeface="Academy.kz" pitchFamily="2" charset="0"/>
            </a:endParaRPr>
          </a:p>
          <a:p>
            <a:pPr algn="ctr"/>
            <a:endParaRPr lang="ru-RU" sz="3200" dirty="0">
              <a:latin typeface="Academy.kz" pitchFamily="2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154538">
            <a:off x="2984358" y="3135088"/>
            <a:ext cx="472273" cy="73352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264074">
            <a:off x="5106232" y="3146811"/>
            <a:ext cx="472273" cy="73352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27349" y="1627834"/>
            <a:ext cx="5434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dirty="0" smtClean="0">
                <a:latin typeface="Academy.kz" pitchFamily="2" charset="0"/>
              </a:rPr>
              <a:t>Ана өлімі тіркелген жоқ </a:t>
            </a:r>
            <a:endParaRPr lang="ru-RU" sz="4000" dirty="0">
              <a:latin typeface="Academy.k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01933" y="773724"/>
            <a:ext cx="8340132" cy="74357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>
            <a:off x="336064" y="894301"/>
            <a:ext cx="89445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700" cap="all" dirty="0" smtClean="0">
                <a:solidFill>
                  <a:srgbClr val="FF0000"/>
                </a:solidFill>
                <a:latin typeface="Academy.kz" pitchFamily="2" charset="0"/>
              </a:rPr>
              <a:t>Скрининг бойынша көрсеткіш </a:t>
            </a:r>
            <a:r>
              <a:rPr lang="en-US" sz="2700" cap="all" dirty="0" smtClean="0">
                <a:solidFill>
                  <a:srgbClr val="FF0000"/>
                </a:solidFill>
                <a:latin typeface="Academy.kz" pitchFamily="2" charset="0"/>
              </a:rPr>
              <a:t>201</a:t>
            </a:r>
            <a:r>
              <a:rPr lang="kk-KZ" sz="2700" cap="all" dirty="0" smtClean="0">
                <a:solidFill>
                  <a:srgbClr val="FF0000"/>
                </a:solidFill>
                <a:latin typeface="Academy.kz" pitchFamily="2" charset="0"/>
              </a:rPr>
              <a:t>7 жыл</a:t>
            </a:r>
            <a:r>
              <a:rPr lang="en-US" sz="2700" cap="all" dirty="0" smtClean="0">
                <a:solidFill>
                  <a:srgbClr val="FF0000"/>
                </a:solidFill>
                <a:latin typeface="Academy.kz" pitchFamily="2" charset="0"/>
              </a:rPr>
              <a:t> </a:t>
            </a:r>
            <a:endParaRPr lang="ru-RU" sz="2700" cap="all" dirty="0">
              <a:solidFill>
                <a:srgbClr val="FF0000"/>
              </a:solidFill>
              <a:latin typeface="Academy.kz" pitchFamily="2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38779" y="1567835"/>
          <a:ext cx="8293240" cy="46367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73310"/>
                <a:gridCol w="2073310"/>
                <a:gridCol w="2073310"/>
                <a:gridCol w="2073310"/>
              </a:tblGrid>
              <a:tr h="445756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Атауы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Жоспарланғаны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Орындалғаны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Айқындалғаны 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  <a:tr h="4457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0-17 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жасқа дейінгі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балалар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01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3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112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96,25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1978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8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56%/1172-20,12%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  <a:tr h="445756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ҚЖА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4796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5080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10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92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165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3,2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/143-83,14%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  <a:tr h="4457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Жатыр мойыншығы рагы</a:t>
                      </a:r>
                      <a:endParaRPr lang="ru-RU" sz="2000" dirty="0" smtClean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1444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1485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102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84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88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5,93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/16-88,89%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  <a:tr h="4457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Сүт безі рагы</a:t>
                      </a:r>
                      <a:endParaRPr lang="ru-RU" sz="2000" dirty="0" smtClean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1300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1300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100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9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0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,6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9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/52-66,67%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  <a:tr h="4457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Глаукома </a:t>
                      </a:r>
                      <a:endParaRPr lang="ru-RU" sz="2000" dirty="0" smtClean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4842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5359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110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,68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15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0,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28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/13-86,67%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  <a:tr h="4457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Қант диабеті</a:t>
                      </a:r>
                      <a:endParaRPr lang="ru-RU" sz="2000" dirty="0" smtClean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4931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5020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10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80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7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0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</a:t>
                      </a: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34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/20-86,96%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  <a:tr h="4457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Тоқ ішек және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аш ішек рагы</a:t>
                      </a:r>
                      <a:endParaRPr lang="ru-RU" sz="2000" dirty="0" smtClean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2640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2805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10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6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</a:t>
                      </a:r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25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0,04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%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/100%</a:t>
                      </a:r>
                      <a:endParaRPr lang="ru-RU" sz="20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14360" y="693331"/>
            <a:ext cx="7706636" cy="8857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3915" y="663181"/>
            <a:ext cx="775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dirty="0" smtClean="0">
                <a:latin typeface="Academy.kz" pitchFamily="2" charset="0"/>
              </a:rPr>
              <a:t>Жаңаөзен </a:t>
            </a:r>
            <a:r>
              <a:rPr lang="ru-RU" sz="3000" dirty="0" smtClean="0">
                <a:latin typeface="Academy.kz" pitchFamily="2" charset="0"/>
              </a:rPr>
              <a:t>№2 </a:t>
            </a:r>
            <a:r>
              <a:rPr lang="kk-KZ" sz="3000" dirty="0" smtClean="0">
                <a:latin typeface="Academy.kz" pitchFamily="2" charset="0"/>
              </a:rPr>
              <a:t>ЖҚЕ бойынша туберкулезден </a:t>
            </a:r>
          </a:p>
          <a:p>
            <a:pPr algn="ctr"/>
            <a:r>
              <a:rPr lang="kk-KZ" sz="3000" dirty="0" smtClean="0">
                <a:latin typeface="Academy.kz" pitchFamily="2" charset="0"/>
              </a:rPr>
              <a:t>аурушаңдық көрсеткіш</a:t>
            </a:r>
            <a:endParaRPr lang="ru-RU" sz="3000" dirty="0">
              <a:latin typeface="Academy.kz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2635" y="1794569"/>
          <a:ext cx="5769986" cy="409945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7266"/>
                <a:gridCol w="2107131"/>
                <a:gridCol w="1875589"/>
              </a:tblGrid>
              <a:tr h="81989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2016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жыл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201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7 жыл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989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Барлығы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24 – 38,0 %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3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989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Ересектер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21 – 60,4 %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19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57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,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989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Жасөспірімдер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1 – 47,3 %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</a:t>
                      </a:r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9890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Балалар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8,0 %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– 8,</a:t>
                      </a:r>
                      <a:r>
                        <a:rPr lang="kk-KZ" sz="18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Academy.kz" pitchFamily="2" charset="0"/>
                        </a:rPr>
                        <a:t> %</a:t>
                      </a:r>
                      <a:endParaRPr lang="ru-RU" sz="1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04578" y="3433410"/>
            <a:ext cx="8086272" cy="13295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078" y="200978"/>
            <a:ext cx="8109542" cy="11081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9195" y="291407"/>
            <a:ext cx="8210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cap="all" dirty="0" smtClean="0">
                <a:latin typeface="Academy.kz" pitchFamily="2" charset="0"/>
              </a:rPr>
              <a:t>туберкулезден өлім көрсеткіші</a:t>
            </a:r>
            <a:endParaRPr lang="ru-RU" sz="2200" cap="all" dirty="0">
              <a:latin typeface="Academy.kz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2758" y="1155852"/>
          <a:ext cx="8088915" cy="20093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96305"/>
                <a:gridCol w="2696305"/>
                <a:gridCol w="2696305"/>
              </a:tblGrid>
              <a:tr h="1004689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cademy.kz" pitchFamily="2" charset="0"/>
                        </a:rPr>
                        <a:t>201</a:t>
                      </a:r>
                      <a:r>
                        <a:rPr lang="kk-KZ" sz="2800" dirty="0" smtClean="0">
                          <a:latin typeface="Academy.kz" pitchFamily="2" charset="0"/>
                        </a:rPr>
                        <a:t>6 жыл</a:t>
                      </a:r>
                      <a:endParaRPr lang="ru-RU" sz="2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cademy.kz" pitchFamily="2" charset="0"/>
                        </a:rPr>
                        <a:t>201</a:t>
                      </a:r>
                      <a:r>
                        <a:rPr lang="kk-KZ" sz="2800" dirty="0" smtClean="0">
                          <a:latin typeface="Academy.kz" pitchFamily="2" charset="0"/>
                        </a:rPr>
                        <a:t>7 жыл</a:t>
                      </a:r>
                      <a:endParaRPr lang="ru-RU" sz="2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  <a:tr h="1004689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Academy.kz" pitchFamily="2" charset="0"/>
                        </a:rPr>
                        <a:t>Барлығы</a:t>
                      </a:r>
                      <a:endParaRPr lang="ru-RU" sz="2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Academy.kz" pitchFamily="2" charset="0"/>
                        </a:rPr>
                        <a:t>0</a:t>
                      </a:r>
                      <a:r>
                        <a:rPr lang="en-US" sz="2800" dirty="0" smtClean="0">
                          <a:latin typeface="Academy.kz" pitchFamily="2" charset="0"/>
                        </a:rPr>
                        <a:t> – </a:t>
                      </a:r>
                      <a:r>
                        <a:rPr lang="kk-KZ" sz="2800" dirty="0" smtClean="0">
                          <a:latin typeface="Academy.kz" pitchFamily="2" charset="0"/>
                        </a:rPr>
                        <a:t>0</a:t>
                      </a:r>
                      <a:r>
                        <a:rPr lang="en-US" sz="2800" dirty="0" smtClean="0">
                          <a:latin typeface="Academy.kz" pitchFamily="2" charset="0"/>
                        </a:rPr>
                        <a:t> %</a:t>
                      </a:r>
                      <a:endParaRPr lang="ru-RU" sz="2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Academy.kz" pitchFamily="2" charset="0"/>
                        </a:rPr>
                        <a:t>2</a:t>
                      </a:r>
                      <a:r>
                        <a:rPr lang="en-US" sz="2800" dirty="0" smtClean="0">
                          <a:latin typeface="Academy.kz" pitchFamily="2" charset="0"/>
                        </a:rPr>
                        <a:t> – </a:t>
                      </a:r>
                      <a:r>
                        <a:rPr lang="kk-KZ" sz="2800" dirty="0" smtClean="0">
                          <a:latin typeface="Academy.kz" pitchFamily="2" charset="0"/>
                        </a:rPr>
                        <a:t>1,54</a:t>
                      </a:r>
                      <a:r>
                        <a:rPr lang="en-US" sz="2800" dirty="0" smtClean="0">
                          <a:latin typeface="Academy.kz" pitchFamily="2" charset="0"/>
                        </a:rPr>
                        <a:t> %</a:t>
                      </a:r>
                      <a:endParaRPr lang="ru-RU" sz="2800" dirty="0">
                        <a:solidFill>
                          <a:srgbClr val="FF0000"/>
                        </a:solidFill>
                        <a:latin typeface="Academy.kz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2903" y="4642617"/>
          <a:ext cx="8098968" cy="17281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12371"/>
                <a:gridCol w="1012371"/>
                <a:gridCol w="1012371"/>
                <a:gridCol w="1012371"/>
                <a:gridCol w="1012371"/>
                <a:gridCol w="826476"/>
                <a:gridCol w="974691"/>
                <a:gridCol w="1235946"/>
              </a:tblGrid>
              <a:tr h="864065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жыл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IA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I</a:t>
                      </a:r>
                      <a:r>
                        <a:rPr lang="ru-RU" sz="2000" dirty="0" smtClean="0">
                          <a:latin typeface="Academy.kz" pitchFamily="2" charset="0"/>
                        </a:rPr>
                        <a:t>Б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I</a:t>
                      </a:r>
                      <a:r>
                        <a:rPr lang="ru-RU" sz="2000" dirty="0" smtClean="0">
                          <a:latin typeface="Academy.kz" pitchFamily="2" charset="0"/>
                        </a:rPr>
                        <a:t>В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I</a:t>
                      </a:r>
                      <a:r>
                        <a:rPr lang="ru-RU" sz="2000" dirty="0" smtClean="0">
                          <a:latin typeface="Academy.kz" pitchFamily="2" charset="0"/>
                        </a:rPr>
                        <a:t>Г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II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cademy.kz" pitchFamily="2" charset="0"/>
                        </a:rPr>
                        <a:t>вираж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cademy.kz" pitchFamily="2" charset="0"/>
                        </a:rPr>
                        <a:t>Гипер</a:t>
                      </a:r>
                      <a:r>
                        <a:rPr lang="ru-RU" sz="2000" dirty="0" smtClean="0">
                          <a:latin typeface="Academy.kz" pitchFamily="2" charset="0"/>
                        </a:rPr>
                        <a:t> реакция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</a:tr>
              <a:tr h="86406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201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7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23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8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18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0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54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257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-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4576" y="3657589"/>
            <a:ext cx="8137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cap="all" dirty="0" smtClean="0">
                <a:latin typeface="Academy.kz" pitchFamily="2" charset="0"/>
              </a:rPr>
              <a:t>туберкулезден Есепте тұрғандар көрсеткіші</a:t>
            </a:r>
            <a:endParaRPr lang="ru-RU" sz="2200" cap="all" dirty="0">
              <a:latin typeface="Academy.k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1065" y="1185702"/>
            <a:ext cx="8742066" cy="482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1107" y="1678354"/>
          <a:ext cx="8762167" cy="315490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65614"/>
                <a:gridCol w="1346479"/>
                <a:gridCol w="1336431"/>
                <a:gridCol w="1597688"/>
                <a:gridCol w="1637881"/>
                <a:gridCol w="1678074"/>
              </a:tblGrid>
              <a:tr h="816029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Жылдар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Жылдық жоспар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12 </a:t>
                      </a:r>
                      <a:r>
                        <a:rPr lang="ru-RU" sz="2000" dirty="0" smtClean="0">
                          <a:latin typeface="Academy.kz" pitchFamily="2" charset="0"/>
                        </a:rPr>
                        <a:t>а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йлық</a:t>
                      </a:r>
                      <a:r>
                        <a:rPr lang="kk-KZ" sz="2000" baseline="0" dirty="0" smtClean="0">
                          <a:latin typeface="Academy.kz" pitchFamily="2" charset="0"/>
                        </a:rPr>
                        <a:t> жоспар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cademy.kz" pitchFamily="2" charset="0"/>
                        </a:rPr>
                        <a:t>Орындалды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Academy.kz" pitchFamily="2" charset="0"/>
                        </a:rPr>
                        <a:t>Жылды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қ</a:t>
                      </a:r>
                      <a:r>
                        <a:rPr lang="kk-KZ" sz="2000" baseline="0" dirty="0" smtClean="0">
                          <a:latin typeface="Academy.kz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cademy.kz" pitchFamily="2" charset="0"/>
                        </a:rPr>
                        <a:t> %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cademy.kz" pitchFamily="2" charset="0"/>
                        </a:rPr>
                        <a:t>12 а</a:t>
                      </a:r>
                      <a:r>
                        <a:rPr lang="ru-RU" sz="2000" dirty="0" err="1" smtClean="0">
                          <a:latin typeface="Academy.kz" pitchFamily="2" charset="0"/>
                        </a:rPr>
                        <a:t>йлық</a:t>
                      </a:r>
                      <a:r>
                        <a:rPr lang="en-US" sz="2000" dirty="0" smtClean="0">
                          <a:latin typeface="Academy.kz" pitchFamily="2" charset="0"/>
                        </a:rPr>
                        <a:t>%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</a:tr>
              <a:tr h="116943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2016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12 686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12 686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11 890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94,0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94,0</a:t>
                      </a:r>
                      <a:endParaRPr lang="kk-KZ" sz="2000" dirty="0" smtClean="0">
                        <a:latin typeface="Academy.kz" pitchFamily="2" charset="0"/>
                      </a:endParaRPr>
                    </a:p>
                  </a:txBody>
                  <a:tcPr/>
                </a:tc>
              </a:tr>
              <a:tr h="116943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201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7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1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1</a:t>
                      </a:r>
                      <a:r>
                        <a:rPr lang="kk-KZ" sz="2000" baseline="0" dirty="0" smtClean="0">
                          <a:latin typeface="Academy.kz" pitchFamily="2" charset="0"/>
                        </a:rPr>
                        <a:t> 915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11 915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cademy.kz" pitchFamily="2" charset="0"/>
                        </a:rPr>
                        <a:t>11 </a:t>
                      </a:r>
                      <a:r>
                        <a:rPr lang="kk-KZ" sz="2000" dirty="0" smtClean="0">
                          <a:latin typeface="Academy.kz" pitchFamily="2" charset="0"/>
                        </a:rPr>
                        <a:t>968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100</a:t>
                      </a:r>
                      <a:endParaRPr lang="ru-RU" sz="2000" dirty="0">
                        <a:latin typeface="Academy.kz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Academy.kz" pitchFamily="2" charset="0"/>
                        </a:rPr>
                        <a:t>100</a:t>
                      </a:r>
                    </a:p>
                    <a:p>
                      <a:endParaRPr lang="kk-KZ" sz="2000" dirty="0" smtClean="0">
                        <a:latin typeface="Academy.kz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3536" y="1125414"/>
            <a:ext cx="3586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cademy.kz" pitchFamily="2" charset="0"/>
              </a:rPr>
              <a:t>R</a:t>
            </a:r>
            <a:r>
              <a:rPr lang="kk-KZ" sz="3200" dirty="0" smtClean="0">
                <a:solidFill>
                  <a:schemeClr val="accent5">
                    <a:lumMod val="50000"/>
                  </a:schemeClr>
                </a:solidFill>
                <a:latin typeface="Academy.kz" pitchFamily="2" charset="0"/>
              </a:rPr>
              <a:t>манту орындалуы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cademy.k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406986" y="1547446"/>
            <a:ext cx="1860082" cy="8541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sx="1000" sy="1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617038" y="1627836"/>
            <a:ext cx="1808748" cy="6330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sx="50000" sy="5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477" y="198462"/>
            <a:ext cx="3558604" cy="1259919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cademy.kz" pitchFamily="2" charset="0"/>
              </a:rPr>
              <a:t>№2 «</a:t>
            </a:r>
            <a:r>
              <a:rPr lang="kk-KZ" sz="2000" b="1" dirty="0" smtClean="0">
                <a:latin typeface="Academy.kz" pitchFamily="2" charset="0"/>
              </a:rPr>
              <a:t>Жаңаөзен қалалық емханасының</a:t>
            </a:r>
            <a:r>
              <a:rPr lang="ru-RU" sz="2000" b="1" dirty="0" smtClean="0">
                <a:latin typeface="Academy.kz" pitchFamily="2" charset="0"/>
              </a:rPr>
              <a:t>»</a:t>
            </a:r>
            <a:r>
              <a:rPr lang="kk-KZ" sz="2000" b="1" dirty="0" smtClean="0">
                <a:latin typeface="Academy.kz" pitchFamily="2" charset="0"/>
              </a:rPr>
              <a:t> </a:t>
            </a:r>
          </a:p>
          <a:p>
            <a:pPr algn="ctr"/>
            <a:r>
              <a:rPr lang="en-US" sz="2800" b="1" dirty="0" smtClean="0">
                <a:latin typeface="Academy.kz" pitchFamily="2" charset="0"/>
              </a:rPr>
              <a:t>2016</a:t>
            </a:r>
            <a:r>
              <a:rPr lang="kk-KZ" sz="2800" b="1" dirty="0" smtClean="0">
                <a:latin typeface="Academy.kz" pitchFamily="2" charset="0"/>
              </a:rPr>
              <a:t> </a:t>
            </a:r>
            <a:r>
              <a:rPr lang="kk-KZ" sz="2000" b="1" dirty="0" smtClean="0">
                <a:latin typeface="Academy.kz" pitchFamily="2" charset="0"/>
              </a:rPr>
              <a:t> жылғы халық санағы</a:t>
            </a:r>
            <a:r>
              <a:rPr lang="en-US" sz="2000" b="1" dirty="0" smtClean="0">
                <a:latin typeface="Academy.kz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5741" y="159315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Academy.kz" pitchFamily="2" charset="0"/>
              </a:rPr>
              <a:t>Қала бойынша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cademy.kz" pitchFamily="2" charset="0"/>
              </a:rPr>
              <a:t>45 800</a:t>
            </a:r>
            <a:endParaRPr lang="ru-RU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3972" y="1518272"/>
            <a:ext cx="1476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Academy.kz" pitchFamily="2" charset="0"/>
              </a:rPr>
              <a:t>Теңге ауылы </a:t>
            </a:r>
            <a:endParaRPr lang="en-US" dirty="0" smtClean="0">
              <a:solidFill>
                <a:srgbClr val="FF0000"/>
              </a:solidFill>
              <a:latin typeface="Academy.kz" pitchFamily="2" charset="0"/>
            </a:endParaRP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Academy.kz" pitchFamily="2" charset="0"/>
              </a:rPr>
              <a:t>бойынша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cademy.kz" pitchFamily="2" charset="0"/>
              </a:rPr>
              <a:t>17 367</a:t>
            </a:r>
            <a:endParaRPr lang="ru-RU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52393" y="2676819"/>
            <a:ext cx="1840036" cy="6317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sx="1000" sy="1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756" y="2644431"/>
            <a:ext cx="17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Academy.kz" pitchFamily="2" charset="0"/>
              </a:rPr>
              <a:t>Ересектер саны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cademy.kz" pitchFamily="2" charset="0"/>
              </a:rPr>
              <a:t>25 849</a:t>
            </a:r>
            <a:endParaRPr lang="kk-KZ" dirty="0" smtClean="0">
              <a:solidFill>
                <a:srgbClr val="FF0000"/>
              </a:solidFill>
              <a:latin typeface="Academy.kz" pitchFamily="2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268347" y="2704091"/>
            <a:ext cx="1840036" cy="6526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sx="1000" sy="1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4699" y="267330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Academy.kz" pitchFamily="2" charset="0"/>
              </a:rPr>
              <a:t>Бала саны </a:t>
            </a:r>
          </a:p>
          <a:p>
            <a:r>
              <a:rPr lang="en-US" dirty="0" smtClean="0">
                <a:solidFill>
                  <a:srgbClr val="FF0000"/>
                </a:solidFill>
                <a:latin typeface="Academy.kz" pitchFamily="2" charset="0"/>
              </a:rPr>
              <a:t>19 951</a:t>
            </a:r>
            <a:endParaRPr lang="ru-RU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4703538" y="2665590"/>
            <a:ext cx="1840036" cy="6317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sx="1000" sy="1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2901" y="2633202"/>
            <a:ext cx="17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Academy.kz" pitchFamily="2" charset="0"/>
              </a:rPr>
              <a:t>Ересектер саны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cademy.kz" pitchFamily="2" charset="0"/>
              </a:rPr>
              <a:t>11 022</a:t>
            </a:r>
            <a:endParaRPr lang="kk-KZ" dirty="0" smtClean="0">
              <a:solidFill>
                <a:srgbClr val="FF0000"/>
              </a:solidFill>
              <a:latin typeface="Academy.kz" pitchFamily="2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819492" y="2692862"/>
            <a:ext cx="1840036" cy="6526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sx="1000" sy="1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5844" y="2662077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Academy.kz" pitchFamily="2" charset="0"/>
              </a:rPr>
              <a:t>Бала саны </a:t>
            </a:r>
          </a:p>
          <a:p>
            <a:r>
              <a:rPr lang="en-US" dirty="0" smtClean="0">
                <a:solidFill>
                  <a:srgbClr val="FF0000"/>
                </a:solidFill>
                <a:latin typeface="Academy.kz" pitchFamily="2" charset="0"/>
              </a:rPr>
              <a:t>6 345</a:t>
            </a:r>
            <a:endParaRPr lang="ru-RU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2472" y="4647403"/>
            <a:ext cx="2117557" cy="442674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Academy.kz" pitchFamily="2" charset="0"/>
              </a:rPr>
              <a:t>Барлығы </a:t>
            </a:r>
            <a:r>
              <a:rPr lang="en-US" sz="2000" b="1" dirty="0" smtClean="0">
                <a:latin typeface="Academy.kz" pitchFamily="2" charset="0"/>
              </a:rPr>
              <a:t>63 167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6021398" y="4283242"/>
            <a:ext cx="2400707" cy="3561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539016" y="4358655"/>
            <a:ext cx="2531450" cy="3480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5385" y="4358659"/>
            <a:ext cx="26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Әйелдер саны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31 596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5790" y="4291285"/>
            <a:ext cx="234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Ерлер саны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31 571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3211636" y="3818036"/>
            <a:ext cx="2640531" cy="4074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4637" y="3856540"/>
            <a:ext cx="281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Ересектер саны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36 871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6136103" y="4932965"/>
            <a:ext cx="2363003" cy="6400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3410548" y="5557001"/>
            <a:ext cx="2363003" cy="5454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58677" y="5489628"/>
            <a:ext cx="2180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15 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жасқа дейінгі </a:t>
            </a:r>
          </a:p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балалар саны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-25 296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609598" y="4960236"/>
            <a:ext cx="2363003" cy="65129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1849" y="4979489"/>
            <a:ext cx="2311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Бала туу жасындағы </a:t>
            </a:r>
          </a:p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Әйелдер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-14 182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4922514" y="6360695"/>
            <a:ext cx="2400707" cy="3561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1663572" y="6359105"/>
            <a:ext cx="2319689" cy="3480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09569" y="6339859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Academy.kz" pitchFamily="2" charset="0"/>
              </a:rPr>
              <a:t> Ер балалар</a:t>
            </a:r>
            <a:r>
              <a:rPr lang="en-US" dirty="0" smtClean="0">
                <a:solidFill>
                  <a:srgbClr val="FF0000"/>
                </a:solidFill>
                <a:latin typeface="Academy.kz" pitchFamily="2" charset="0"/>
              </a:rPr>
              <a:t>-12 767</a:t>
            </a:r>
            <a:endParaRPr lang="ru-RU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16906" y="6368738"/>
            <a:ext cx="234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Academy.kz" pitchFamily="2" charset="0"/>
              </a:rPr>
              <a:t>Қыз балалар</a:t>
            </a:r>
            <a:r>
              <a:rPr lang="en-US" dirty="0" smtClean="0">
                <a:solidFill>
                  <a:srgbClr val="FF0000"/>
                </a:solidFill>
                <a:latin typeface="Academy.kz" pitchFamily="2" charset="0"/>
              </a:rPr>
              <a:t>-13 529</a:t>
            </a:r>
            <a:endParaRPr lang="ru-RU" dirty="0">
              <a:solidFill>
                <a:srgbClr val="FF0000"/>
              </a:solidFill>
              <a:latin typeface="Academy.kz" pitchFamily="2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4398747" y="5168766"/>
            <a:ext cx="134753" cy="3465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>
            <a:off x="4408371" y="4235116"/>
            <a:ext cx="115503" cy="36576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 rot="20359577">
            <a:off x="3109752" y="5014422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лево 48"/>
          <p:cNvSpPr/>
          <p:nvPr/>
        </p:nvSpPr>
        <p:spPr>
          <a:xfrm rot="11710078">
            <a:off x="5745469" y="5041695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 rot="8948294">
            <a:off x="5684842" y="4608645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лево 52"/>
          <p:cNvSpPr/>
          <p:nvPr/>
        </p:nvSpPr>
        <p:spPr>
          <a:xfrm rot="997673">
            <a:off x="3155603" y="4626713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лево 53"/>
          <p:cNvSpPr/>
          <p:nvPr/>
        </p:nvSpPr>
        <p:spPr>
          <a:xfrm rot="20359577">
            <a:off x="3050394" y="6177474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лево 54"/>
          <p:cNvSpPr/>
          <p:nvPr/>
        </p:nvSpPr>
        <p:spPr>
          <a:xfrm rot="11710078">
            <a:off x="5743866" y="6185495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074797" y="4955232"/>
            <a:ext cx="2369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Жасөспірімдер саны</a:t>
            </a:r>
          </a:p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2 114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Стрелка влево 57"/>
          <p:cNvSpPr/>
          <p:nvPr/>
        </p:nvSpPr>
        <p:spPr>
          <a:xfrm rot="19845538">
            <a:off x="1307135" y="2442602"/>
            <a:ext cx="327259" cy="19519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лево 58"/>
          <p:cNvSpPr/>
          <p:nvPr/>
        </p:nvSpPr>
        <p:spPr>
          <a:xfrm rot="12641177">
            <a:off x="3010769" y="2482995"/>
            <a:ext cx="327259" cy="1938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лево 59"/>
          <p:cNvSpPr/>
          <p:nvPr/>
        </p:nvSpPr>
        <p:spPr>
          <a:xfrm rot="20359577">
            <a:off x="5464324" y="2517809"/>
            <a:ext cx="327259" cy="17354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лево 60"/>
          <p:cNvSpPr/>
          <p:nvPr/>
        </p:nvSpPr>
        <p:spPr>
          <a:xfrm rot="11710078">
            <a:off x="7051172" y="2499508"/>
            <a:ext cx="327259" cy="189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лево 61"/>
          <p:cNvSpPr/>
          <p:nvPr/>
        </p:nvSpPr>
        <p:spPr>
          <a:xfrm rot="20359577">
            <a:off x="3398916" y="1386047"/>
            <a:ext cx="327259" cy="2429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лево 62"/>
          <p:cNvSpPr/>
          <p:nvPr/>
        </p:nvSpPr>
        <p:spPr>
          <a:xfrm rot="11710078">
            <a:off x="5113623" y="1354788"/>
            <a:ext cx="327259" cy="28392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441034481"/>
              </p:ext>
            </p:extLst>
          </p:nvPr>
        </p:nvGraphicFramePr>
        <p:xfrm>
          <a:off x="628650" y="3651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3080238"/>
              </p:ext>
            </p:extLst>
          </p:nvPr>
        </p:nvGraphicFramePr>
        <p:xfrm>
          <a:off x="638698" y="1696454"/>
          <a:ext cx="3979022" cy="470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2484355"/>
              </p:ext>
            </p:extLst>
          </p:nvPr>
        </p:nvGraphicFramePr>
        <p:xfrm>
          <a:off x="4873592" y="1726131"/>
          <a:ext cx="3977640" cy="455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7474762"/>
              </p:ext>
            </p:extLst>
          </p:nvPr>
        </p:nvGraphicFramePr>
        <p:xfrm>
          <a:off x="638698" y="1732548"/>
          <a:ext cx="4005491" cy="475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0022035"/>
              </p:ext>
            </p:extLst>
          </p:nvPr>
        </p:nvGraphicFramePr>
        <p:xfrm>
          <a:off x="5166360" y="1767840"/>
          <a:ext cx="3581400" cy="461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444335768"/>
              </p:ext>
            </p:extLst>
          </p:nvPr>
        </p:nvGraphicFramePr>
        <p:xfrm>
          <a:off x="781050" y="5175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16400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166" y="2756634"/>
            <a:ext cx="8615834" cy="2227348"/>
          </a:xfrm>
        </p:spPr>
        <p:txBody>
          <a:bodyPr>
            <a:prstTxWarp prst="textButton">
              <a:avLst/>
            </a:prstTxWarp>
            <a:noAutofit/>
          </a:bodyPr>
          <a:lstStyle/>
          <a:p>
            <a:pPr algn="ctr"/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Academy.kz" pitchFamily="2" charset="0"/>
              </a:rPr>
              <a:t>Назарларыңызға </a:t>
            </a:r>
            <a:b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Academy.kz" pitchFamily="2" charset="0"/>
              </a:rPr>
            </a:b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Academy.kz" pitchFamily="2" charset="0"/>
              </a:rPr>
              <a:t>рахмет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Academy.kz" pitchFamily="2" charset="0"/>
              </a:rPr>
              <a:t>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  <a:latin typeface="Academy.kz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406986" y="1499018"/>
            <a:ext cx="1860082" cy="9432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617038" y="1527893"/>
            <a:ext cx="1808748" cy="8470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517" y="152742"/>
            <a:ext cx="3558604" cy="1259919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cademy.kz" pitchFamily="2" charset="0"/>
              </a:rPr>
              <a:t>№2 «</a:t>
            </a:r>
            <a:r>
              <a:rPr lang="kk-KZ" sz="2000" b="1" dirty="0" smtClean="0">
                <a:latin typeface="Academy.kz" pitchFamily="2" charset="0"/>
              </a:rPr>
              <a:t>Жаңаөзен қалалық емханасының</a:t>
            </a:r>
            <a:r>
              <a:rPr lang="ru-RU" sz="2000" b="1" dirty="0" smtClean="0">
                <a:latin typeface="Academy.kz" pitchFamily="2" charset="0"/>
              </a:rPr>
              <a:t>»</a:t>
            </a:r>
            <a:r>
              <a:rPr lang="kk-KZ" sz="2000" b="1" dirty="0" smtClean="0">
                <a:latin typeface="Academy.kz" pitchFamily="2" charset="0"/>
              </a:rPr>
              <a:t> </a:t>
            </a:r>
          </a:p>
          <a:p>
            <a:pPr algn="ctr"/>
            <a:r>
              <a:rPr lang="en-US" sz="2800" b="1" dirty="0" smtClean="0">
                <a:latin typeface="Academy.kz" pitchFamily="2" charset="0"/>
              </a:rPr>
              <a:t>201</a:t>
            </a:r>
            <a:r>
              <a:rPr lang="kk-KZ" sz="2800" b="1" dirty="0" smtClean="0">
                <a:latin typeface="Academy.kz" pitchFamily="2" charset="0"/>
              </a:rPr>
              <a:t>7 </a:t>
            </a:r>
            <a:r>
              <a:rPr lang="kk-KZ" sz="2000" b="1" dirty="0" smtClean="0">
                <a:latin typeface="Academy.kz" pitchFamily="2" charset="0"/>
              </a:rPr>
              <a:t>жылғы халық санағы</a:t>
            </a:r>
            <a:r>
              <a:rPr lang="en-US" sz="2000" b="1" dirty="0" smtClean="0">
                <a:latin typeface="Academy.kz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741" y="1643399"/>
            <a:ext cx="1632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latin typeface="Academy.kz" pitchFamily="2" charset="0"/>
              </a:rPr>
              <a:t>Қала бойынша</a:t>
            </a:r>
            <a:endParaRPr lang="en-US" dirty="0" smtClean="0">
              <a:latin typeface="Academy.kz" pitchFamily="2" charset="0"/>
            </a:endParaRPr>
          </a:p>
          <a:p>
            <a:pPr algn="ctr"/>
            <a:r>
              <a:rPr lang="en-US" dirty="0" smtClean="0">
                <a:latin typeface="Academy.kz" pitchFamily="2" charset="0"/>
              </a:rPr>
              <a:t>4</a:t>
            </a:r>
            <a:r>
              <a:rPr lang="kk-KZ" dirty="0" smtClean="0">
                <a:latin typeface="Academy.kz" pitchFamily="2" charset="0"/>
              </a:rPr>
              <a:t>3 476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972" y="1518272"/>
            <a:ext cx="1476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latin typeface="Academy.kz" pitchFamily="2" charset="0"/>
              </a:rPr>
              <a:t>Теңге ауылы </a:t>
            </a:r>
            <a:endParaRPr lang="en-US" dirty="0" smtClean="0">
              <a:latin typeface="Academy.kz" pitchFamily="2" charset="0"/>
            </a:endParaRPr>
          </a:p>
          <a:p>
            <a:pPr algn="ctr"/>
            <a:r>
              <a:rPr lang="kk-KZ" dirty="0" smtClean="0">
                <a:latin typeface="Academy.kz" pitchFamily="2" charset="0"/>
              </a:rPr>
              <a:t>бойынша</a:t>
            </a:r>
          </a:p>
          <a:p>
            <a:pPr algn="ctr"/>
            <a:r>
              <a:rPr lang="en-US" dirty="0" smtClean="0">
                <a:latin typeface="Academy.kz" pitchFamily="2" charset="0"/>
              </a:rPr>
              <a:t>17 </a:t>
            </a:r>
            <a:r>
              <a:rPr lang="kk-KZ" dirty="0" smtClean="0">
                <a:latin typeface="Academy.kz" pitchFamily="2" charset="0"/>
              </a:rPr>
              <a:t>400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2393" y="2676819"/>
            <a:ext cx="1840036" cy="63175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756" y="2644431"/>
            <a:ext cx="1771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Academy.kz" pitchFamily="2" charset="0"/>
              </a:rPr>
              <a:t>Ересектер саны </a:t>
            </a:r>
          </a:p>
          <a:p>
            <a:pPr algn="ctr"/>
            <a:r>
              <a:rPr lang="en-US" dirty="0" smtClean="0">
                <a:latin typeface="Academy.kz" pitchFamily="2" charset="0"/>
              </a:rPr>
              <a:t>2</a:t>
            </a:r>
            <a:r>
              <a:rPr lang="kk-KZ" dirty="0" smtClean="0">
                <a:latin typeface="Academy.kz" pitchFamily="2" charset="0"/>
              </a:rPr>
              <a:t>4 222</a:t>
            </a:r>
            <a:endParaRPr lang="ru-RU" dirty="0" smtClean="0">
              <a:latin typeface="Academy.kz" pitchFamily="2" charset="0"/>
            </a:endParaRPr>
          </a:p>
          <a:p>
            <a:pPr algn="ctr"/>
            <a:endParaRPr lang="kk-KZ" dirty="0" smtClean="0">
              <a:latin typeface="Academy.kz" pitchFamily="2" charset="0"/>
            </a:endParaRPr>
          </a:p>
          <a:p>
            <a:pPr algn="ctr"/>
            <a:endParaRPr lang="ru-RU" dirty="0">
              <a:latin typeface="Academy.kz" pitchFamily="2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268347" y="2704091"/>
            <a:ext cx="1840036" cy="65261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4699" y="2673306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Бала саны </a:t>
            </a:r>
          </a:p>
          <a:p>
            <a:r>
              <a:rPr lang="en-US" dirty="0" smtClean="0">
                <a:latin typeface="Academy.kz" pitchFamily="2" charset="0"/>
              </a:rPr>
              <a:t>1</a:t>
            </a:r>
            <a:r>
              <a:rPr lang="kk-KZ" dirty="0" smtClean="0">
                <a:latin typeface="Academy.kz" pitchFamily="2" charset="0"/>
              </a:rPr>
              <a:t>9 254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703538" y="2665590"/>
            <a:ext cx="1840036" cy="63175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901" y="2633202"/>
            <a:ext cx="17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Academy.kz" pitchFamily="2" charset="0"/>
              </a:rPr>
              <a:t>Ересектер саны </a:t>
            </a:r>
          </a:p>
          <a:p>
            <a:pPr algn="ctr"/>
            <a:r>
              <a:rPr lang="en-US" dirty="0" smtClean="0">
                <a:latin typeface="Academy.kz" pitchFamily="2" charset="0"/>
              </a:rPr>
              <a:t>11 </a:t>
            </a:r>
            <a:r>
              <a:rPr lang="kk-KZ" dirty="0" smtClean="0">
                <a:latin typeface="Academy.kz" pitchFamily="2" charset="0"/>
              </a:rPr>
              <a:t>104</a:t>
            </a:r>
          </a:p>
          <a:p>
            <a:pPr algn="ctr"/>
            <a:endParaRPr lang="ru-RU" dirty="0">
              <a:latin typeface="Academy.kz" pitchFamily="2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819492" y="2622526"/>
            <a:ext cx="1840036" cy="65261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5844" y="2662077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Academy.kz" pitchFamily="2" charset="0"/>
              </a:rPr>
              <a:t>Бала саны </a:t>
            </a:r>
          </a:p>
          <a:p>
            <a:r>
              <a:rPr lang="en-US" dirty="0" smtClean="0">
                <a:latin typeface="Academy.kz" pitchFamily="2" charset="0"/>
              </a:rPr>
              <a:t>6 </a:t>
            </a:r>
            <a:r>
              <a:rPr lang="kk-KZ" dirty="0" smtClean="0">
                <a:latin typeface="Academy.kz" pitchFamily="2" charset="0"/>
              </a:rPr>
              <a:t>296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2472" y="4647403"/>
            <a:ext cx="2117557" cy="442674"/>
          </a:xfrm>
          <a:prstGeom prst="round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Academy.kz" pitchFamily="2" charset="0"/>
              </a:rPr>
              <a:t>Барлығы 60 876</a:t>
            </a:r>
            <a:endParaRPr lang="en-US" sz="2000" b="1" dirty="0" smtClean="0">
              <a:latin typeface="Academy.kz" pitchFamily="2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6021398" y="4283242"/>
            <a:ext cx="2400707" cy="35613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C66FF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39016" y="4358655"/>
            <a:ext cx="2531450" cy="34809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C66FF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385" y="4358659"/>
            <a:ext cx="262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Әйелдер саны 31 458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5790" y="4291285"/>
            <a:ext cx="234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Ерлер саны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2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9 418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3211636" y="3818036"/>
            <a:ext cx="2640531" cy="40745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C66FF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4637" y="3856540"/>
            <a:ext cx="281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Ересектер саны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3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5 326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6136103" y="4932965"/>
            <a:ext cx="2363003" cy="640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C66FF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410548" y="5557001"/>
            <a:ext cx="2363003" cy="5454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C66FF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8677" y="5489628"/>
            <a:ext cx="1937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15 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жасқа дейінгі </a:t>
            </a:r>
          </a:p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балалар саны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-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25550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609598" y="4960236"/>
            <a:ext cx="2363003" cy="6512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C66FF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1849" y="4979489"/>
            <a:ext cx="2311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Бала туу жасындағы </a:t>
            </a:r>
          </a:p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әйелдер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-1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4 196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4922514" y="6360695"/>
            <a:ext cx="2400707" cy="35613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66">
                  <a:tint val="66000"/>
                  <a:satMod val="160000"/>
                </a:srgbClr>
              </a:gs>
              <a:gs pos="50000">
                <a:srgbClr val="00CC66">
                  <a:tint val="44500"/>
                  <a:satMod val="160000"/>
                </a:srgbClr>
              </a:gs>
              <a:gs pos="100000">
                <a:srgbClr val="00CC6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CC66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663572" y="6359105"/>
            <a:ext cx="2319689" cy="34809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CC66">
                  <a:tint val="66000"/>
                  <a:satMod val="160000"/>
                </a:srgbClr>
              </a:gs>
              <a:gs pos="50000">
                <a:srgbClr val="00CC66">
                  <a:tint val="44500"/>
                  <a:satMod val="160000"/>
                </a:srgbClr>
              </a:gs>
              <a:gs pos="100000">
                <a:srgbClr val="00CC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9569" y="6339859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Academy.kz" pitchFamily="2" charset="0"/>
              </a:rPr>
              <a:t> Ер балалар</a:t>
            </a:r>
            <a:r>
              <a:rPr lang="en-US" dirty="0" smtClean="0">
                <a:latin typeface="Academy.kz" pitchFamily="2" charset="0"/>
              </a:rPr>
              <a:t>-1</a:t>
            </a:r>
            <a:r>
              <a:rPr lang="kk-KZ" dirty="0" smtClean="0">
                <a:latin typeface="Academy.kz" pitchFamily="2" charset="0"/>
              </a:rPr>
              <a:t>2 327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6906" y="6368738"/>
            <a:ext cx="234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Academy.kz" pitchFamily="2" charset="0"/>
              </a:rPr>
              <a:t>Қыз балалар</a:t>
            </a:r>
            <a:r>
              <a:rPr lang="en-US" dirty="0" smtClean="0">
                <a:latin typeface="Academy.kz" pitchFamily="2" charset="0"/>
              </a:rPr>
              <a:t>-1</a:t>
            </a:r>
            <a:r>
              <a:rPr lang="kk-KZ" dirty="0" smtClean="0">
                <a:latin typeface="Academy.kz" pitchFamily="2" charset="0"/>
              </a:rPr>
              <a:t>3 223</a:t>
            </a:r>
            <a:endParaRPr lang="ru-RU" dirty="0">
              <a:latin typeface="Academy.kz" pitchFamily="2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4398747" y="5168766"/>
            <a:ext cx="134753" cy="34651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4408371" y="4235116"/>
            <a:ext cx="115503" cy="36576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 rot="20359577">
            <a:off x="3109752" y="5014422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1710078">
            <a:off x="5745469" y="5041695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rot="8948294">
            <a:off x="5714987" y="4568450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 rot="997673">
            <a:off x="3095313" y="4576471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 rot="20359577">
            <a:off x="3050394" y="6177474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/>
          <p:cNvSpPr/>
          <p:nvPr/>
        </p:nvSpPr>
        <p:spPr>
          <a:xfrm rot="11710078">
            <a:off x="5743866" y="6185495"/>
            <a:ext cx="327259" cy="1043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074797" y="4955232"/>
            <a:ext cx="2369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Жасөспірімдер саны</a:t>
            </a:r>
          </a:p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2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ademy.kz" pitchFamily="2" charset="0"/>
              </a:rPr>
              <a:t>010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cademy.kz" pitchFamily="2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Стрелка влево 41"/>
          <p:cNvSpPr/>
          <p:nvPr/>
        </p:nvSpPr>
        <p:spPr>
          <a:xfrm rot="19845538">
            <a:off x="1307135" y="2442602"/>
            <a:ext cx="327259" cy="19519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 rot="12641177">
            <a:off x="3010769" y="2432755"/>
            <a:ext cx="327259" cy="1938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/>
          <p:cNvSpPr/>
          <p:nvPr/>
        </p:nvSpPr>
        <p:spPr>
          <a:xfrm rot="20359577">
            <a:off x="5464324" y="2457521"/>
            <a:ext cx="327259" cy="17354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 rot="11710078">
            <a:off x="7051172" y="2439220"/>
            <a:ext cx="327259" cy="18917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лево 45"/>
          <p:cNvSpPr/>
          <p:nvPr/>
        </p:nvSpPr>
        <p:spPr>
          <a:xfrm rot="20359577">
            <a:off x="3398916" y="1315711"/>
            <a:ext cx="327259" cy="2429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 rot="11710078">
            <a:off x="5113623" y="1284452"/>
            <a:ext cx="327259" cy="283924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776" y="0"/>
            <a:ext cx="7886700" cy="1325563"/>
          </a:xfrm>
        </p:spPr>
        <p:txBody>
          <a:bodyPr/>
          <a:lstStyle/>
          <a:p>
            <a:r>
              <a:rPr lang="kk-KZ" b="1" dirty="0" smtClean="0"/>
              <a:t>    Қаржыландыру көрсеткіші</a:t>
            </a:r>
            <a:r>
              <a:rPr lang="ru-RU" b="1" dirty="0" smtClean="0"/>
              <a:t> 2016-2017 </a:t>
            </a:r>
            <a:r>
              <a:rPr lang="ru-RU" b="1" dirty="0" err="1" smtClean="0"/>
              <a:t>жыл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467854"/>
          <a:ext cx="7886700" cy="448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2406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2016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2017 ж</a:t>
                      </a:r>
                      <a:endParaRPr lang="ru-RU" dirty="0"/>
                    </a:p>
                  </a:txBody>
                  <a:tcPr/>
                </a:tc>
              </a:tr>
              <a:tr h="354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Calibri"/>
                          <a:cs typeface="Times New Roman"/>
                        </a:rPr>
                        <a:t>Қаржыландыру</a:t>
                      </a:r>
                      <a:r>
                        <a:rPr lang="kk-KZ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көлемі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736627,0т.т.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834587,0 т.т.</a:t>
                      </a:r>
                    </a:p>
                  </a:txBody>
                  <a:tcPr marL="68580" marR="68580" marT="0" marB="0"/>
                </a:tc>
              </a:tr>
              <a:tr h="271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Calibri"/>
                          <a:cs typeface="Times New Roman"/>
                        </a:rPr>
                        <a:t>оның</a:t>
                      </a:r>
                      <a:r>
                        <a:rPr lang="kk-KZ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ішінде Еңбек ақы көлемі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405689,1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469691,1</a:t>
                      </a:r>
                    </a:p>
                  </a:txBody>
                  <a:tcPr marL="68580" marR="68580" marT="0" marB="0"/>
                </a:tc>
              </a:tr>
              <a:tr h="242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Медициналық</a:t>
                      </a:r>
                      <a:r>
                        <a:rPr lang="ru-RU" sz="11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 мақсаттағы бұйымдар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83033,4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120296</a:t>
                      </a:r>
                    </a:p>
                  </a:txBody>
                  <a:tcPr marL="68580" marR="68580" marT="0" marB="0"/>
                </a:tc>
              </a:tr>
              <a:tr h="31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Коммуналды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қызмет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19383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21024</a:t>
                      </a:r>
                    </a:p>
                  </a:txBody>
                  <a:tcPr marL="68580" marR="68580" marT="0" marB="0"/>
                </a:tc>
              </a:tr>
              <a:tr h="34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Квалификациямен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жетілдіру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3449,8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7527,1</a:t>
                      </a:r>
                    </a:p>
                  </a:txBody>
                  <a:tcPr marL="68580" marR="68580" marT="0" marB="0"/>
                </a:tc>
              </a:tr>
              <a:tr h="24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Скрининг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6975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8626</a:t>
                      </a:r>
                    </a:p>
                  </a:txBody>
                  <a:tcPr marL="68580" marR="68580" marT="0" marB="0"/>
                </a:tc>
              </a:tr>
              <a:tr h="485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Calibri"/>
                          <a:cs typeface="Times New Roman"/>
                        </a:rPr>
                        <a:t>Туберкулезбен</a:t>
                      </a:r>
                      <a:r>
                        <a:rPr lang="kk-KZ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ауырған науқастарға медициналық  көмек.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4377 (три месяца 2016 года)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18985</a:t>
                      </a:r>
                    </a:p>
                  </a:txBody>
                  <a:tcPr marL="68580" marR="68580" marT="0" marB="0"/>
                </a:tc>
              </a:tr>
              <a:tr h="443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Гемофилией мен  </a:t>
                      </a: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қамтамасыз етілген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қаржы көлемі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22411,6 (дети)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44125,2 (взрослые и дети)</a:t>
                      </a:r>
                    </a:p>
                  </a:txBody>
                  <a:tcPr marL="68580" marR="68580" marT="0" marB="0"/>
                </a:tc>
              </a:tr>
              <a:tr h="443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Calibri"/>
                          <a:cs typeface="Times New Roman"/>
                        </a:rPr>
                        <a:t>Қант</a:t>
                      </a:r>
                      <a:r>
                        <a:rPr lang="kk-KZ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диабетімен ауырған  науқастарға көрсетілген көмек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10917,7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16853,89</a:t>
                      </a:r>
                    </a:p>
                  </a:txBody>
                  <a:tcPr marL="68580" marR="68580" marT="0" marB="0"/>
                </a:tc>
              </a:tr>
              <a:tr h="443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Calibri"/>
                          <a:cs typeface="Times New Roman"/>
                        </a:rPr>
                        <a:t>Гепатит</a:t>
                      </a:r>
                      <a:r>
                        <a:rPr lang="kk-KZ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пен ауырған  науқастарға көрсетілген көмек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8022,9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5027,7</a:t>
                      </a:r>
                    </a:p>
                  </a:txBody>
                  <a:tcPr marL="68580" marR="68580" marT="0" marB="0"/>
                </a:tc>
              </a:tr>
              <a:tr h="605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latin typeface="Calibri"/>
                          <a:ea typeface="Calibri"/>
                          <a:cs typeface="Times New Roman"/>
                        </a:rPr>
                        <a:t>Онкологиялық</a:t>
                      </a:r>
                      <a:r>
                        <a:rPr lang="kk-KZ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науқастарға көрсетілген көмек</a:t>
                      </a:r>
                      <a:endParaRPr lang="en-US" sz="11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387,97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782,7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7725" y="5875688"/>
          <a:ext cx="787266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221"/>
                <a:gridCol w="2624221"/>
                <a:gridCol w="26242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Республикалы</a:t>
                      </a:r>
                      <a:r>
                        <a:rPr lang="kk-KZ" dirty="0" smtClean="0"/>
                        <a:t>қ</a:t>
                      </a:r>
                      <a:r>
                        <a:rPr lang="kk-KZ" baseline="0" dirty="0" smtClean="0"/>
                        <a:t> қаржыландыру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417401,7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667894,9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Жергілікті қаржыландыру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60 196,3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55 536,9</a:t>
                      </a:r>
                      <a:r>
                        <a:rPr lang="kk-KZ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kk-KZ" b="1" dirty="0" smtClean="0"/>
              <a:t>         Дәрі-дәрмекпен қамту 2017 жыл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600" dirty="0" smtClean="0">
                <a:latin typeface="+mj-lt"/>
                <a:cs typeface="Times New Roman" pitchFamily="18" charset="0"/>
              </a:rPr>
              <a:t>Емханамыз 2017 жылы  ҚР ДСМ 12 желтоқсан 2013 жылғы №726 </a:t>
            </a:r>
            <a:r>
              <a:rPr lang="kk-KZ" sz="2600" dirty="0" smtClean="0">
                <a:latin typeface="+mj-lt"/>
                <a:cs typeface="Times New Roman" pitchFamily="18" charset="0"/>
              </a:rPr>
              <a:t>“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Тегін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медициналық  көмектің  кепілдік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берілген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көлемінің шеңберінде дәрілік заттармен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және медициналық мақсаттағы бұйымдармен, оның ішінде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белгілі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бір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аурулары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(жай-күйлері</a:t>
            </a:r>
            <a:r>
              <a:rPr lang="ru-RU" sz="2600" dirty="0" smtClean="0">
                <a:latin typeface="+mj-lt"/>
                <a:cs typeface="Times New Roman" pitchFamily="18" charset="0"/>
              </a:rPr>
              <a:t>) бар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азаматтардың жекелеген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санаттарына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амбулаториялық деңгейде тегін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немесе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жеңілдікпен берілетін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дәрілік заттармен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және мамандандырылған емдік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өнімдердің тізбесін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бекіту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+mj-lt"/>
                <a:cs typeface="Times New Roman" pitchFamily="18" charset="0"/>
              </a:rPr>
              <a:t>туралы</a:t>
            </a:r>
            <a:r>
              <a:rPr lang="ru-RU" sz="2600" dirty="0" smtClean="0">
                <a:latin typeface="+mj-lt"/>
                <a:cs typeface="Times New Roman" pitchFamily="18" charset="0"/>
              </a:rPr>
              <a:t>» -</a:t>
            </a:r>
            <a:r>
              <a:rPr lang="kk-KZ" sz="2600" dirty="0" smtClean="0">
                <a:latin typeface="+mj-lt"/>
                <a:cs typeface="Times New Roman" pitchFamily="18" charset="0"/>
              </a:rPr>
              <a:t>бұйрығына </a:t>
            </a:r>
            <a:r>
              <a:rPr lang="kk-KZ" sz="2600" dirty="0" smtClean="0">
                <a:latin typeface="+mj-lt"/>
                <a:cs typeface="Times New Roman" pitchFamily="18" charset="0"/>
              </a:rPr>
              <a:t>сәйкес барлық диспансерлік есепте тұрған </a:t>
            </a:r>
            <a:r>
              <a:rPr lang="kk-KZ" sz="2600" dirty="0" smtClean="0">
                <a:latin typeface="+mj-lt"/>
                <a:cs typeface="Times New Roman" pitchFamily="18" charset="0"/>
              </a:rPr>
              <a:t>науқастарға </a:t>
            </a:r>
            <a:r>
              <a:rPr lang="kk-KZ" sz="2600" dirty="0" smtClean="0">
                <a:latin typeface="+mj-lt"/>
              </a:rPr>
              <a:t>417401,7</a:t>
            </a:r>
            <a:r>
              <a:rPr lang="ru-RU" sz="2600" dirty="0" smtClean="0">
                <a:latin typeface="+mj-lt"/>
              </a:rPr>
              <a:t> </a:t>
            </a:r>
            <a:r>
              <a:rPr lang="kk-KZ" sz="2600" dirty="0" smtClean="0">
                <a:latin typeface="+mj-lt"/>
                <a:cs typeface="Times New Roman" pitchFamily="18" charset="0"/>
              </a:rPr>
              <a:t>мөлшерде қаржы бөлініп  тегін дәрі-дәрмектерменен қамтамасыз етілді. 2018 жылға ҚР ДСМ 29 тамыз 2017жылғы  №666 </a:t>
            </a:r>
            <a:r>
              <a:rPr lang="kk-KZ" sz="2600" dirty="0" smtClean="0">
                <a:latin typeface="+mj-lt"/>
                <a:cs typeface="Times New Roman" pitchFamily="18" charset="0"/>
              </a:rPr>
              <a:t>бұйрығына </a:t>
            </a:r>
            <a:r>
              <a:rPr lang="kk-KZ" sz="2600" dirty="0" smtClean="0">
                <a:latin typeface="+mj-lt"/>
                <a:cs typeface="Times New Roman" pitchFamily="18" charset="0"/>
              </a:rPr>
              <a:t>сәйкес 139 392810,27 мөлшерде қаржы бөлініп , қазіргі таңда 16000000т көлеміне дәрі-дәрмек жеткізілді.</a:t>
            </a:r>
            <a:endParaRPr lang="ru-RU" sz="2600" dirty="0" smtClean="0"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kk-KZ" b="1" dirty="0" smtClean="0"/>
              <a:t>№2 Жаңаөзен қалалық емханасының медициналық көмек көрсету түрлері.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Academy.kz" pitchFamily="2" charset="0"/>
              </a:rPr>
              <a:t>Емханада қабылдау </a:t>
            </a:r>
          </a:p>
          <a:p>
            <a:r>
              <a:rPr lang="kk-KZ" sz="2000" dirty="0" smtClean="0">
                <a:latin typeface="Academy.kz" pitchFamily="2" charset="0"/>
              </a:rPr>
              <a:t>Үйге шақырту</a:t>
            </a:r>
            <a:r>
              <a:rPr lang="en-US" sz="2000" dirty="0" smtClean="0">
                <a:latin typeface="Academy.kz" pitchFamily="2" charset="0"/>
              </a:rPr>
              <a:t> </a:t>
            </a:r>
            <a:endParaRPr lang="ru-RU" sz="2000" dirty="0" smtClean="0">
              <a:latin typeface="Academy.kz" pitchFamily="2" charset="0"/>
            </a:endParaRPr>
          </a:p>
          <a:p>
            <a:r>
              <a:rPr lang="kk-KZ" sz="2000" dirty="0" smtClean="0">
                <a:latin typeface="Academy.kz" pitchFamily="2" charset="0"/>
              </a:rPr>
              <a:t>Консултативтік және диагностикалық көмек: 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cademy.kz" pitchFamily="2" charset="0"/>
              </a:rPr>
              <a:t>Тар мамандар қабылдауы 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cademy.kz" pitchFamily="2" charset="0"/>
              </a:rPr>
              <a:t>Рентгено-Флюрография, УЗД. Лабораториялық зерттеу, Сурдологиялық тексеру. 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cademy.kz" pitchFamily="2" charset="0"/>
              </a:rPr>
              <a:t>КТ, МРТ, ФГДС және қымбат лабораториялық зерттеулер келісім шарт бойынша</a:t>
            </a:r>
          </a:p>
          <a:p>
            <a:r>
              <a:rPr lang="kk-KZ" sz="2000" dirty="0" smtClean="0">
                <a:latin typeface="Academy.kz" pitchFamily="2" charset="0"/>
              </a:rPr>
              <a:t>Аурухана ауыстыру қызметі</a:t>
            </a:r>
          </a:p>
          <a:p>
            <a:r>
              <a:rPr lang="kk-KZ" sz="2000" dirty="0" smtClean="0">
                <a:latin typeface="Academy.kz" pitchFamily="2" charset="0"/>
              </a:rPr>
              <a:t>Физиотерапиялық көмек: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cademy.kz" pitchFamily="2" charset="0"/>
              </a:rPr>
              <a:t>ЛФК, Үгу кабинеті т. б.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cademy.kz" pitchFamily="2" charset="0"/>
              </a:rPr>
              <a:t>СБК және БШАЫЖ кабинеті, Репродуктивтік тамақтану орталығы.</a:t>
            </a:r>
          </a:p>
          <a:p>
            <a:r>
              <a:rPr lang="kk-KZ" sz="2000" dirty="0" smtClean="0">
                <a:latin typeface="Academy.kz" pitchFamily="2" charset="0"/>
              </a:rPr>
              <a:t>Паллиативтік көмек</a:t>
            </a:r>
          </a:p>
          <a:p>
            <a:pPr>
              <a:buNone/>
            </a:pPr>
            <a:endParaRPr lang="ru-RU" sz="2000" dirty="0" smtClean="0">
              <a:latin typeface="Academy.kz" pitchFamily="2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2016-2019 </a:t>
            </a:r>
            <a:r>
              <a:rPr lang="ru-RU" b="1" dirty="0" err="1" smtClean="0"/>
              <a:t>жылдарға арналған </a:t>
            </a:r>
            <a:r>
              <a:rPr lang="ru-RU" b="1" dirty="0" smtClean="0"/>
              <a:t>"</a:t>
            </a:r>
            <a:r>
              <a:rPr lang="ru-RU" b="1" dirty="0" err="1" smtClean="0"/>
              <a:t>Денсаулық</a:t>
            </a:r>
            <a:r>
              <a:rPr lang="ru-RU" b="1" dirty="0" smtClean="0"/>
              <a:t>" </a:t>
            </a:r>
            <a:r>
              <a:rPr lang="ru-RU" b="1" dirty="0" err="1" smtClean="0"/>
              <a:t>Мемлекеттік</a:t>
            </a:r>
            <a:r>
              <a:rPr lang="ru-RU" b="1" dirty="0" smtClean="0"/>
              <a:t> </a:t>
            </a:r>
            <a:r>
              <a:rPr lang="ru-RU" b="1" dirty="0" err="1" smtClean="0"/>
              <a:t>бағдарламасы </a:t>
            </a:r>
            <a:r>
              <a:rPr lang="ru-RU" b="1" dirty="0" smtClean="0"/>
              <a:t>5 </a:t>
            </a:r>
            <a:r>
              <a:rPr lang="ru-RU" b="1" dirty="0" err="1" smtClean="0"/>
              <a:t>бағыты бойынша</a:t>
            </a:r>
            <a:r>
              <a:rPr lang="ru-RU" b="1" dirty="0" smtClean="0"/>
              <a:t> </a:t>
            </a:r>
            <a:r>
              <a:rPr lang="ru-RU" b="1" dirty="0" err="1" smtClean="0"/>
              <a:t>Жол</a:t>
            </a:r>
            <a:r>
              <a:rPr lang="ru-RU" b="1" dirty="0" smtClean="0"/>
              <a:t> </a:t>
            </a:r>
            <a:r>
              <a:rPr lang="ru-RU" b="1" dirty="0" err="1" smtClean="0"/>
              <a:t>картасының  орындалу</a:t>
            </a:r>
            <a:r>
              <a:rPr lang="ru-RU" b="1" dirty="0" smtClean="0"/>
              <a:t>  </a:t>
            </a:r>
            <a:r>
              <a:rPr lang="ru-RU" b="1" dirty="0" err="1" smtClean="0"/>
              <a:t>көрсеткіші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err="1" smtClean="0"/>
              <a:t>Қазақстан Республикасының денсаулық сақтау саласын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дамытудың </a:t>
            </a:r>
            <a:r>
              <a:rPr lang="ru-RU" sz="3200" b="1" dirty="0" smtClean="0"/>
              <a:t>2016 - 2019 </a:t>
            </a:r>
            <a:r>
              <a:rPr lang="ru-RU" sz="3200" b="1" dirty="0" err="1" smtClean="0"/>
              <a:t>жылдарға арналған </a:t>
            </a:r>
            <a:r>
              <a:rPr lang="ru-RU" sz="3200" b="1" dirty="0" smtClean="0"/>
              <a:t>"</a:t>
            </a:r>
            <a:r>
              <a:rPr lang="ru-RU" sz="3200" b="1" dirty="0" err="1" smtClean="0"/>
              <a:t>Денсаулық</a:t>
            </a:r>
            <a:r>
              <a:rPr lang="ru-RU" sz="3200" b="1" dirty="0" smtClean="0"/>
              <a:t>" </a:t>
            </a:r>
            <a:r>
              <a:rPr lang="ru-RU" sz="3200" b="1" dirty="0" err="1" smtClean="0"/>
              <a:t>мемлекеттік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бағдарламасын бекіту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және </a:t>
            </a:r>
            <a:r>
              <a:rPr lang="ru-RU" sz="3200" b="1" dirty="0" smtClean="0"/>
              <a:t>"</a:t>
            </a:r>
            <a:r>
              <a:rPr lang="ru-RU" sz="3200" b="1" dirty="0" err="1" smtClean="0"/>
              <a:t>Мемлекеттікбағдарламалар тізбесін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бекіту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туралы</a:t>
            </a:r>
            <a:r>
              <a:rPr lang="ru-RU" sz="3200" b="1" dirty="0" smtClean="0"/>
              <a:t>" </a:t>
            </a:r>
            <a:r>
              <a:rPr lang="ru-RU" sz="3200" b="1" dirty="0" err="1" smtClean="0"/>
              <a:t>Қазақстан Республикасы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Президентінің </a:t>
            </a:r>
            <a:r>
              <a:rPr lang="ru-RU" sz="3200" b="1" dirty="0" smtClean="0"/>
              <a:t>2010 </a:t>
            </a:r>
            <a:r>
              <a:rPr lang="ru-RU" sz="3200" b="1" dirty="0" err="1" smtClean="0"/>
              <a:t>жылғы </a:t>
            </a:r>
            <a:r>
              <a:rPr lang="ru-RU" sz="3200" b="1" dirty="0" smtClean="0"/>
              <a:t>19 </a:t>
            </a:r>
            <a:r>
              <a:rPr lang="ru-RU" sz="3200" b="1" dirty="0" err="1" smtClean="0"/>
              <a:t>наурыздағы</a:t>
            </a:r>
            <a:r>
              <a:rPr lang="ru-RU" sz="3200" b="1" dirty="0" smtClean="0"/>
              <a:t> </a:t>
            </a:r>
            <a:r>
              <a:rPr lang="en-US" sz="3200" b="1" dirty="0" smtClean="0"/>
              <a:t>No 957 </a:t>
            </a:r>
            <a:r>
              <a:rPr lang="ru-RU" sz="3200" b="1" dirty="0" err="1" smtClean="0"/>
              <a:t>Жарлығына сәйкес  отырып</a:t>
            </a:r>
            <a:r>
              <a:rPr lang="ru-RU" sz="3200" b="1" dirty="0" smtClean="0"/>
              <a:t>  </a:t>
            </a:r>
            <a:r>
              <a:rPr lang="ru-RU" sz="3200" b="1" dirty="0" smtClean="0"/>
              <a:t>2016 </a:t>
            </a:r>
            <a:r>
              <a:rPr lang="ru-RU" sz="3200" b="1" dirty="0" err="1" smtClean="0"/>
              <a:t>жылғы </a:t>
            </a:r>
            <a:r>
              <a:rPr lang="ru-RU" sz="3200" b="1" dirty="0" smtClean="0"/>
              <a:t>1 </a:t>
            </a:r>
            <a:r>
              <a:rPr lang="ru-RU" sz="3200" b="1" dirty="0" err="1" smtClean="0"/>
              <a:t>қаңтардан бастап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қолданысқа емханамызға енгізіледі</a:t>
            </a:r>
            <a:r>
              <a:rPr lang="ru-RU" sz="32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3180</Words>
  <Application>Microsoft Office PowerPoint</Application>
  <PresentationFormat>Экран (4:3)</PresentationFormat>
  <Paragraphs>808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      МКК ШЖҚ «№2ЖҚЕ» жылдық есебі  2017 жыл</vt:lpstr>
      <vt:lpstr>№2 Жаңаөзен қалалық емхана 1982 жылы құрылып қолданысқа берілді. </vt:lpstr>
      <vt:lpstr>№2 Жаңаөзен қалалық емханасына қарасты шағын аудандар.</vt:lpstr>
      <vt:lpstr>Слайд 4</vt:lpstr>
      <vt:lpstr>Слайд 5</vt:lpstr>
      <vt:lpstr>    Қаржыландыру көрсеткіші 2016-2017 жыл</vt:lpstr>
      <vt:lpstr>         Дәрі-дәрмекпен қамту 2017 жыл </vt:lpstr>
      <vt:lpstr>№2 Жаңаөзен қалалық емханасының медициналық көмек көрсету түрлері.</vt:lpstr>
      <vt:lpstr>2016-2019 жылдарға арналған "Денсаулық" Мемлекеттік бағдарламасы 5 бағыты бойынша Жол картасының  орындалу  көрсеткіші: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2016-2017 жылы келген мамандар саны</vt:lpstr>
      <vt:lpstr>Жұмысқа қабылданған дәрігерлер -2016/2017 жыл</vt:lpstr>
      <vt:lpstr>Слайд 19</vt:lpstr>
      <vt:lpstr>Кешенді медициналық ақпараттық жүйе (КМИС)  </vt:lpstr>
      <vt:lpstr> КМИС компаниясы</vt:lpstr>
      <vt:lpstr>Кешенді медициналық ақпараттық жүйе.</vt:lpstr>
      <vt:lpstr>      Мемлекеттік қызмет көрсету 2017 жыл        </vt:lpstr>
      <vt:lpstr>       Ішкі аудит жұмысы 2017 жыл</vt:lpstr>
      <vt:lpstr>Өтініштер (шағымдар) бойынша тұтынушыларға қолдау көрсету және науқастардың уақытылы қаралуын қамтамасыз ету 2016-2017 жыл.</vt:lpstr>
      <vt:lpstr>Сенім телефоны және Сall-орталығына келіп түскен қоңырау саны 2016-2017 жыл</vt:lpstr>
      <vt:lpstr>Слайд 27</vt:lpstr>
      <vt:lpstr>Слайд 28</vt:lpstr>
      <vt:lpstr>Слайд 29</vt:lpstr>
      <vt:lpstr>Слайд 30</vt:lpstr>
      <vt:lpstr>Сәбилер өлімінің талдау-көрсеткіші  </vt:lpstr>
      <vt:lpstr>Балалар (5 жасқа дейінгі) өлімінің талдау-көрсеткіші 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Назарларыңызға  рахмет!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317</cp:revision>
  <dcterms:created xsi:type="dcterms:W3CDTF">2014-11-21T11:00:06Z</dcterms:created>
  <dcterms:modified xsi:type="dcterms:W3CDTF">2018-02-13T09:08:36Z</dcterms:modified>
</cp:coreProperties>
</file>